
<file path=[Content_Types].xml><?xml version="1.0" encoding="utf-8"?>
<Types xmlns="http://schemas.openxmlformats.org/package/2006/content-types">
  <Default Extension="xml" ContentType="application/vnd.openxmlformats-officedocument.extended-properties+xml"/>
  <Default Extension="png" ContentType="image/png"/>
  <Default Extension="svg" ContentType="image/svg+xml"/>
  <Default Extension="jpeg" ContentType="image/jpeg"/>
  <Default Extension="wdp" ContentType="image/vnd.ms-photo"/>
  <Default Extension="jp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2.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slideLayouts/slideLayout32.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slideLayouts/slideLayout5.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33.xml" ContentType="application/vnd.openxmlformats-officedocument.presentationml.slideLayout+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slides/slide17.xml" ContentType="application/vnd.openxmlformats-officedocument.presentationml.slide+xml"/>
  <Override PartName="/ppt/slides/slide25.xml" ContentType="application/vnd.openxmlformats-officedocument.presentationml.slide+xml"/>
  <Override PartName="/ppt/slides/slide20.xml" ContentType="application/vnd.openxmlformats-officedocument.presentationml.slide+xml"/>
  <Override PartName="/ppt/viewProps.xml" ContentType="application/vnd.openxmlformats-officedocument.presentationml.viewProps+xml"/>
  <Override PartName="/ppt/slides/slide6.xml" ContentType="application/vnd.openxmlformats-officedocument.presentationml.slide+xml"/>
  <Override PartName="/ppt/diagrams/data1.xml" ContentType="application/vnd.openxmlformats-officedocument.drawingml.diagramData+xml"/>
  <Override PartName="/ppt/diagrams/drawing1.xml" ContentType="application/vnd.ms-office.drawingml.diagramDrawing+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slides/slide1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5.xml" ContentType="application/vnd.openxmlformats-officedocument.presentationml.slide+xml"/>
  <Override PartName="/ppt/notesSlides/notesSlide1.xml" ContentType="application/vnd.openxmlformats-officedocument.presentationml.notesSlide+xml"/>
  <Override PartName="/ppt/slides/slide10.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slides/slide23.xml" ContentType="application/vnd.openxmlformats-officedocument.presentationml.slide+xml"/>
  <Override PartName="/ppt/commentAuthors.xml" ContentType="application/vnd.openxmlformats-officedocument.presentationml.commentAuthors+xml"/>
  <Override PartName="/ppt/revisionInfo.xml" ContentType="application/vnd.ms-powerpoint.revisioninfo+xml"/>
  <Override PartName="/ppt/slides/slide4.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tableStyles.xml" ContentType="application/vnd.openxmlformats-officedocument.presentationml.tableStyles+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slides/slide13.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notesSlides/notesSlide3.xml" ContentType="application/vnd.openxmlformats-officedocument.presentationml.notesSlide+xml"/>
  <Override PartName="/ppt/slides/slide2.xml" ContentType="application/vnd.openxmlformats-officedocument.presentationml.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4354" r:id="rId1"/>
  </p:sldMasterIdLst>
  <p:notesMasterIdLst>
    <p:notesMasterId r:id="rId31"/>
  </p:notesMasterIdLst>
  <p:sldIdLst>
    <p:sldId id="1823" r:id="rId2"/>
    <p:sldId id="277" r:id="rId3"/>
    <p:sldId id="1822" r:id="rId4"/>
    <p:sldId id="1846" r:id="rId5"/>
    <p:sldId id="1801" r:id="rId6"/>
    <p:sldId id="1825" r:id="rId7"/>
    <p:sldId id="1803" r:id="rId8"/>
    <p:sldId id="1828" r:id="rId9"/>
    <p:sldId id="1839" r:id="rId10"/>
    <p:sldId id="1830" r:id="rId11"/>
    <p:sldId id="1826" r:id="rId12"/>
    <p:sldId id="1827" r:id="rId13"/>
    <p:sldId id="1834" r:id="rId14"/>
    <p:sldId id="1865" r:id="rId15"/>
    <p:sldId id="1836" r:id="rId16"/>
    <p:sldId id="1866" r:id="rId17"/>
    <p:sldId id="1838" r:id="rId18"/>
    <p:sldId id="1856" r:id="rId19"/>
    <p:sldId id="1857" r:id="rId20"/>
    <p:sldId id="1858" r:id="rId21"/>
    <p:sldId id="1859" r:id="rId22"/>
    <p:sldId id="1860" r:id="rId23"/>
    <p:sldId id="1861" r:id="rId24"/>
    <p:sldId id="1862" r:id="rId25"/>
    <p:sldId id="1864" r:id="rId26"/>
    <p:sldId id="1868" r:id="rId27"/>
    <p:sldId id="1867" r:id="rId28"/>
    <p:sldId id="1863" r:id="rId29"/>
    <p:sldId id="1832" r:id="rId30"/>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0AE28B-D865-44E0-A4DB-DC329076E567}">
          <p14:sldIdLst>
            <p14:sldId id="1823"/>
            <p14:sldId id="277"/>
            <p14:sldId id="1822"/>
            <p14:sldId id="1846"/>
          </p14:sldIdLst>
        </p14:section>
        <p14:section name="Project Details" id="{43116740-0370-4C8C-B268-29B92411F2E8}">
          <p14:sldIdLst>
            <p14:sldId id="1801"/>
            <p14:sldId id="1825"/>
            <p14:sldId id="1803"/>
            <p14:sldId id="1828"/>
            <p14:sldId id="1839"/>
            <p14:sldId id="1830"/>
            <p14:sldId id="1826"/>
            <p14:sldId id="1827"/>
            <p14:sldId id="1834"/>
            <p14:sldId id="1865"/>
            <p14:sldId id="1836"/>
            <p14:sldId id="1866"/>
            <p14:sldId id="1838"/>
            <p14:sldId id="1856"/>
            <p14:sldId id="1857"/>
            <p14:sldId id="1858"/>
            <p14:sldId id="1859"/>
            <p14:sldId id="1860"/>
            <p14:sldId id="1861"/>
            <p14:sldId id="1862"/>
            <p14:sldId id="1864"/>
            <p14:sldId id="1868"/>
            <p14:sldId id="1867"/>
            <p14:sldId id="1863"/>
            <p14:sldId id="18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783"/>
    <a:srgbClr val="2E583F"/>
    <a:srgbClr val="037E9F"/>
    <a:srgbClr val="E6E4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74D18-F42C-52CD-3EAB-9CF75D21804D}" v="27" dt="2025-04-02T18:03:25.635"/>
    <p1510:client id="{CCCA0368-4759-F62A-6D14-1C885F7BE36C}" v="15" dt="2025-04-02T21:18:49.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20.xml" Id="rId21" /><Relationship Type="http://schemas.openxmlformats.org/officeDocument/2006/relationships/viewProps" Target="/ppt/viewProps.xml" Id="rId34"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presProps" Target="/ppt/presProps.xml" Id="rId33"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 Target="/ppt/slides/slide28.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commentAuthors" Target="/ppt/commentAuthors.xml" Id="rId32" /><Relationship Type="http://schemas.microsoft.com/office/2015/10/relationships/revisionInfo" Target="/ppt/revisionInfo.xml" Id="rId37"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tableStyles" Target="/ppt/tableStyles.xml"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notesMaster" Target="/ppt/notesMasters/notesMaster1.xml"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theme" Target="/ppt/theme/theme1.xml" Id="rId35" /><Relationship Type="http://schemas.openxmlformats.org/officeDocument/2006/relationships/slide" Target="/ppt/slides/slide7.xml" Id="rId8" /><Relationship Type="http://schemas.openxmlformats.org/officeDocument/2006/relationships/slide" Target="/ppt/slides/slide2.xml" Id="rId3" /></Relationships>
</file>

<file path=ppt/diagrams/_rels/data1.xml.rels>&#65279;<?xml version="1.0" encoding="utf-8"?><Relationships xmlns="http://schemas.openxmlformats.org/package/2006/relationships"><Relationship Type="http://schemas.openxmlformats.org/officeDocument/2006/relationships/image" Target="/ppt/media/image41.svg" Id="rId8" /><Relationship Type="http://schemas.openxmlformats.org/officeDocument/2006/relationships/image" Target="/ppt/media/image36.png" Id="rId3" /><Relationship Type="http://schemas.openxmlformats.org/officeDocument/2006/relationships/image" Target="/ppt/media/image40.png" Id="rId7" /><Relationship Type="http://schemas.openxmlformats.org/officeDocument/2006/relationships/image" Target="/ppt/media/image35.svg" Id="rId2" /><Relationship Type="http://schemas.openxmlformats.org/officeDocument/2006/relationships/image" Target="/ppt/media/image34.png" Id="rId1" /><Relationship Type="http://schemas.openxmlformats.org/officeDocument/2006/relationships/image" Target="/ppt/media/image39.svg" Id="rId6" /><Relationship Type="http://schemas.openxmlformats.org/officeDocument/2006/relationships/image" Target="/ppt/media/image38.png" Id="rId5" /><Relationship Type="http://schemas.openxmlformats.org/officeDocument/2006/relationships/image" Target="/ppt/media/image37.svg" Id="rId4" /></Relationships>
</file>

<file path=ppt/diagrams/_rels/data2.xml.rels>&#65279;<?xml version="1.0" encoding="utf-8"?><Relationships xmlns="http://schemas.openxmlformats.org/package/2006/relationships"><Relationship Type="http://schemas.openxmlformats.org/officeDocument/2006/relationships/image" Target="/ppt/media/image49.svg" Id="rId8" /><Relationship Type="http://schemas.openxmlformats.org/officeDocument/2006/relationships/image" Target="/ppt/media/image44.png" Id="rId3" /><Relationship Type="http://schemas.openxmlformats.org/officeDocument/2006/relationships/image" Target="/ppt/media/image48.png" Id="rId7" /><Relationship Type="http://schemas.openxmlformats.org/officeDocument/2006/relationships/image" Target="/ppt/media/image43.svg" Id="rId2" /><Relationship Type="http://schemas.openxmlformats.org/officeDocument/2006/relationships/image" Target="/ppt/media/image42.png" Id="rId1" /><Relationship Type="http://schemas.openxmlformats.org/officeDocument/2006/relationships/image" Target="/ppt/media/image47.svg" Id="rId6" /><Relationship Type="http://schemas.openxmlformats.org/officeDocument/2006/relationships/image" Target="/ppt/media/image46.png" Id="rId5" /><Relationship Type="http://schemas.openxmlformats.org/officeDocument/2006/relationships/image" Target="/ppt/media/image45.svg" Id="rId4" /></Relationships>
</file>

<file path=ppt/diagrams/_rels/data4.xml.rels>&#65279;<?xml version="1.0" encoding="utf-8"?><Relationships xmlns="http://schemas.openxmlformats.org/package/2006/relationships"><Relationship Type="http://schemas.openxmlformats.org/officeDocument/2006/relationships/image" Target="/ppt/media/image52.png" Id="rId3" /><Relationship Type="http://schemas.openxmlformats.org/officeDocument/2006/relationships/image" Target="/ppt/media/image51.svg" Id="rId2" /><Relationship Type="http://schemas.openxmlformats.org/officeDocument/2006/relationships/image" Target="/ppt/media/image50.png" Id="rId1" /><Relationship Type="http://schemas.openxmlformats.org/officeDocument/2006/relationships/image" Target="/ppt/media/image55.svg" Id="rId6" /><Relationship Type="http://schemas.openxmlformats.org/officeDocument/2006/relationships/image" Target="/ppt/media/image54.png" Id="rId5" /><Relationship Type="http://schemas.openxmlformats.org/officeDocument/2006/relationships/image" Target="/ppt/media/image53.svg" Id="rId4" /></Relationships>
</file>

<file path=ppt/diagrams/_rels/drawing1.xml.rels>&#65279;<?xml version="1.0" encoding="utf-8"?><Relationships xmlns="http://schemas.openxmlformats.org/package/2006/relationships"><Relationship Type="http://schemas.openxmlformats.org/officeDocument/2006/relationships/image" Target="/ppt/media/image41.svg" Id="rId8" /><Relationship Type="http://schemas.openxmlformats.org/officeDocument/2006/relationships/image" Target="/ppt/media/image36.png" Id="rId3" /><Relationship Type="http://schemas.openxmlformats.org/officeDocument/2006/relationships/image" Target="/ppt/media/image40.png" Id="rId7" /><Relationship Type="http://schemas.openxmlformats.org/officeDocument/2006/relationships/image" Target="/ppt/media/image35.svg" Id="rId2" /><Relationship Type="http://schemas.openxmlformats.org/officeDocument/2006/relationships/image" Target="/ppt/media/image34.png" Id="rId1" /><Relationship Type="http://schemas.openxmlformats.org/officeDocument/2006/relationships/image" Target="/ppt/media/image39.svg" Id="rId6" /><Relationship Type="http://schemas.openxmlformats.org/officeDocument/2006/relationships/image" Target="/ppt/media/image38.png" Id="rId5" /><Relationship Type="http://schemas.openxmlformats.org/officeDocument/2006/relationships/image" Target="/ppt/media/image37.svg" Id="rId4" /></Relationships>
</file>

<file path=ppt/diagrams/_rels/drawing2.xml.rels>&#65279;<?xml version="1.0" encoding="utf-8"?><Relationships xmlns="http://schemas.openxmlformats.org/package/2006/relationships"><Relationship Type="http://schemas.openxmlformats.org/officeDocument/2006/relationships/image" Target="/ppt/media/image49.svg" Id="rId8" /><Relationship Type="http://schemas.openxmlformats.org/officeDocument/2006/relationships/image" Target="/ppt/media/image44.png" Id="rId3" /><Relationship Type="http://schemas.openxmlformats.org/officeDocument/2006/relationships/image" Target="/ppt/media/image48.png" Id="rId7" /><Relationship Type="http://schemas.openxmlformats.org/officeDocument/2006/relationships/image" Target="/ppt/media/image43.svg" Id="rId2" /><Relationship Type="http://schemas.openxmlformats.org/officeDocument/2006/relationships/image" Target="/ppt/media/image42.png" Id="rId1" /><Relationship Type="http://schemas.openxmlformats.org/officeDocument/2006/relationships/image" Target="/ppt/media/image47.svg" Id="rId6" /><Relationship Type="http://schemas.openxmlformats.org/officeDocument/2006/relationships/image" Target="/ppt/media/image46.png" Id="rId5" /><Relationship Type="http://schemas.openxmlformats.org/officeDocument/2006/relationships/image" Target="/ppt/media/image45.svg" Id="rId4" /></Relationships>
</file>

<file path=ppt/diagrams/_rels/drawing4.xml.rels>&#65279;<?xml version="1.0" encoding="utf-8"?><Relationships xmlns="http://schemas.openxmlformats.org/package/2006/relationships"><Relationship Type="http://schemas.openxmlformats.org/officeDocument/2006/relationships/image" Target="/ppt/media/image52.png" Id="rId3" /><Relationship Type="http://schemas.openxmlformats.org/officeDocument/2006/relationships/image" Target="/ppt/media/image51.svg" Id="rId2" /><Relationship Type="http://schemas.openxmlformats.org/officeDocument/2006/relationships/image" Target="/ppt/media/image50.png" Id="rId1" /><Relationship Type="http://schemas.openxmlformats.org/officeDocument/2006/relationships/image" Target="/ppt/media/image55.svg" Id="rId6" /><Relationship Type="http://schemas.openxmlformats.org/officeDocument/2006/relationships/image" Target="/ppt/media/image54.png" Id="rId5" /><Relationship Type="http://schemas.openxmlformats.org/officeDocument/2006/relationships/image" Target="/ppt/media/image53.svg" Id="rId4"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2E04DF-7AD9-47BA-9828-C654E9A9AB6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7F95250-1432-491E-8DD1-DBBAEA63D481}">
      <dgm:prSet/>
      <dgm:spPr/>
      <dgm:t>
        <a:bodyPr/>
        <a:lstStyle/>
        <a:p>
          <a:r>
            <a:rPr lang="en-US" b="1"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Input</a:t>
          </a:r>
          <a:r>
            <a:rPr lang="en-US" b="0"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Historical enrollment data, external influencing factors (e.g., policies, economic trends).</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4594B6D5-E838-4EB7-B397-8AE27C62D59D}" type="parTrans" cxnId="{DCA7682E-B892-42AD-B295-7B4F683D8E01}">
      <dgm:prSet/>
      <dgm:spPr/>
      <dgm:t>
        <a:bodyPr/>
        <a:lstStyle/>
        <a:p>
          <a:endParaRPr lang="en-US"/>
        </a:p>
      </dgm:t>
    </dgm:pt>
    <dgm:pt modelId="{32CFDEE8-D572-4207-8B71-234D75925F54}" type="sibTrans" cxnId="{DCA7682E-B892-42AD-B295-7B4F683D8E01}">
      <dgm:prSet/>
      <dgm:spPr/>
      <dgm:t>
        <a:bodyPr/>
        <a:lstStyle/>
        <a:p>
          <a:endParaRPr lang="en-US"/>
        </a:p>
      </dgm:t>
    </dgm:pt>
    <dgm:pt modelId="{964D8667-F28E-426D-BFAC-50A294714033}">
      <dgm:prSet/>
      <dgm:spPr/>
      <dgm:t>
        <a:bodyPr/>
        <a:lstStyle/>
        <a:p>
          <a:r>
            <a:rPr lang="en-US" b="1"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Processing</a:t>
          </a:r>
          <a:r>
            <a:rPr lang="en-US" b="0"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Machine learning models analyze data and predict future enrollment under </a:t>
          </a:r>
          <a:r>
            <a:rPr lang="en-US" b="1"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Baseline, Optimistic, and Pessimistic</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 scenarios.</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953CB116-D9A9-4FE7-83FD-79F0635BF7C5}" type="parTrans" cxnId="{8D6A6647-489A-4C0A-924B-F31B81490B7D}">
      <dgm:prSet/>
      <dgm:spPr/>
      <dgm:t>
        <a:bodyPr/>
        <a:lstStyle/>
        <a:p>
          <a:endParaRPr lang="en-US"/>
        </a:p>
      </dgm:t>
    </dgm:pt>
    <dgm:pt modelId="{0EC57266-324D-4C3C-A02B-FE2A9A1C61C4}" type="sibTrans" cxnId="{8D6A6647-489A-4C0A-924B-F31B81490B7D}">
      <dgm:prSet/>
      <dgm:spPr/>
      <dgm:t>
        <a:bodyPr/>
        <a:lstStyle/>
        <a:p>
          <a:endParaRPr lang="en-US"/>
        </a:p>
      </dgm:t>
    </dgm:pt>
    <dgm:pt modelId="{E34449CE-EACC-4EDE-B48E-81E49BD3F95B}">
      <dgm:prSet/>
      <dgm:spPr/>
      <dgm:t>
        <a:bodyPr/>
        <a:lstStyle/>
        <a:p>
          <a:r>
            <a:rPr lang="en-US" b="1"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Output</a:t>
          </a:r>
          <a:r>
            <a:rPr lang="en-US" b="0"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Interactive </a:t>
          </a:r>
          <a:r>
            <a:rPr lang="en-US" b="1"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Power BI dashboard</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 displaying scenario-based enrollment forecasts with user-friendly filters for region, academic level, and year range.</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95FBC8B0-7442-4B63-8648-2BDBE21E1D3D}" type="parTrans" cxnId="{05D16E5C-0352-4B01-889F-AC0F79F03A47}">
      <dgm:prSet/>
      <dgm:spPr/>
      <dgm:t>
        <a:bodyPr/>
        <a:lstStyle/>
        <a:p>
          <a:endParaRPr lang="en-US"/>
        </a:p>
      </dgm:t>
    </dgm:pt>
    <dgm:pt modelId="{77C77C51-4B96-489B-BECF-CACD013A0ADE}" type="sibTrans" cxnId="{05D16E5C-0352-4B01-889F-AC0F79F03A47}">
      <dgm:prSet/>
      <dgm:spPr/>
      <dgm:t>
        <a:bodyPr/>
        <a:lstStyle/>
        <a:p>
          <a:endParaRPr lang="en-US"/>
        </a:p>
      </dgm:t>
    </dgm:pt>
    <dgm:pt modelId="{9F7ED783-BB44-4126-B96E-514817B98167}">
      <dgm:prSet/>
      <dgm:spPr/>
      <dgm:t>
        <a:bodyPr/>
        <a:lstStyle/>
        <a:p>
          <a:r>
            <a:rPr lang="en-US" b="1"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Real-World Problem Solved</a:t>
          </a:r>
          <a:r>
            <a:rPr lang="en-US" b="0" i="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Helps universities and policymakers make informed decisions about academic planning, resource allocation, and policy adjustments based on predictive insights.</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6CEEDAEE-D77D-40A7-B999-0D7CEFD264A5}" type="parTrans" cxnId="{397E984F-9A12-4A7F-9EC9-DECA632484DC}">
      <dgm:prSet/>
      <dgm:spPr/>
      <dgm:t>
        <a:bodyPr/>
        <a:lstStyle/>
        <a:p>
          <a:endParaRPr lang="en-US"/>
        </a:p>
      </dgm:t>
    </dgm:pt>
    <dgm:pt modelId="{6C929716-0550-4BCE-8ABF-2E586F2E5C02}" type="sibTrans" cxnId="{397E984F-9A12-4A7F-9EC9-DECA632484DC}">
      <dgm:prSet/>
      <dgm:spPr/>
      <dgm:t>
        <a:bodyPr/>
        <a:lstStyle/>
        <a:p>
          <a:endParaRPr lang="en-US"/>
        </a:p>
      </dgm:t>
    </dgm:pt>
    <dgm:pt modelId="{519B0937-E44F-4D16-A752-101B3FFF714B}" type="pres">
      <dgm:prSet presAssocID="{822E04DF-7AD9-47BA-9828-C654E9A9AB6C}" presName="root" presStyleCnt="0">
        <dgm:presLayoutVars>
          <dgm:dir/>
          <dgm:resizeHandles val="exact"/>
        </dgm:presLayoutVars>
      </dgm:prSet>
      <dgm:spPr/>
    </dgm:pt>
    <dgm:pt modelId="{0961F1E3-44F7-4ACE-8A93-81BC7C166CF4}" type="pres">
      <dgm:prSet presAssocID="{37F95250-1432-491E-8DD1-DBBAEA63D481}" presName="compNode" presStyleCnt="0"/>
      <dgm:spPr/>
    </dgm:pt>
    <dgm:pt modelId="{F71F703D-D34F-4282-9707-A88B23944B3C}" type="pres">
      <dgm:prSet presAssocID="{37F95250-1432-491E-8DD1-DBBAEA63D481}" presName="bgRect" presStyleLbl="bgShp" presStyleIdx="0" presStyleCnt="4" custLinFactNeighborX="1480" custLinFactNeighborY="7369"/>
      <dgm:spPr>
        <a:solidFill>
          <a:schemeClr val="accent2"/>
        </a:solidFill>
      </dgm:spPr>
    </dgm:pt>
    <dgm:pt modelId="{59C93084-D70E-4E5F-9965-475E138048A5}" type="pres">
      <dgm:prSet presAssocID="{37F95250-1432-491E-8DD1-DBBAEA63D4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6B3EC008-6E4A-4C87-A15F-65F87EDA5EF2}" type="pres">
      <dgm:prSet presAssocID="{37F95250-1432-491E-8DD1-DBBAEA63D481}" presName="spaceRect" presStyleCnt="0"/>
      <dgm:spPr/>
    </dgm:pt>
    <dgm:pt modelId="{92E86B03-84FD-4C89-91FE-473AAD231C35}" type="pres">
      <dgm:prSet presAssocID="{37F95250-1432-491E-8DD1-DBBAEA63D481}" presName="parTx" presStyleLbl="revTx" presStyleIdx="0" presStyleCnt="4">
        <dgm:presLayoutVars>
          <dgm:chMax val="0"/>
          <dgm:chPref val="0"/>
        </dgm:presLayoutVars>
      </dgm:prSet>
      <dgm:spPr/>
    </dgm:pt>
    <dgm:pt modelId="{E29AF0EF-27F8-4280-B712-4F61E0C8BF23}" type="pres">
      <dgm:prSet presAssocID="{32CFDEE8-D572-4207-8B71-234D75925F54}" presName="sibTrans" presStyleCnt="0"/>
      <dgm:spPr/>
    </dgm:pt>
    <dgm:pt modelId="{BDE4518A-75B3-4447-A1FE-9632BF94C44F}" type="pres">
      <dgm:prSet presAssocID="{964D8667-F28E-426D-BFAC-50A294714033}" presName="compNode" presStyleCnt="0"/>
      <dgm:spPr/>
    </dgm:pt>
    <dgm:pt modelId="{31961232-562D-4F71-A82E-A1995E94CEDF}" type="pres">
      <dgm:prSet presAssocID="{964D8667-F28E-426D-BFAC-50A294714033}" presName="bgRect" presStyleLbl="bgShp" presStyleIdx="1" presStyleCnt="4"/>
      <dgm:spPr>
        <a:solidFill>
          <a:schemeClr val="accent2"/>
        </a:solidFill>
      </dgm:spPr>
    </dgm:pt>
    <dgm:pt modelId="{F495343A-0A48-4697-A562-4429C4EC8FD7}" type="pres">
      <dgm:prSet presAssocID="{964D8667-F28E-426D-BFAC-50A2947140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AFF65FD-D29A-4EB3-85C0-45DD139029B9}" type="pres">
      <dgm:prSet presAssocID="{964D8667-F28E-426D-BFAC-50A294714033}" presName="spaceRect" presStyleCnt="0"/>
      <dgm:spPr/>
    </dgm:pt>
    <dgm:pt modelId="{EBEF4B73-C6C6-4C2B-BC7F-9E53FA04EC92}" type="pres">
      <dgm:prSet presAssocID="{964D8667-F28E-426D-BFAC-50A294714033}" presName="parTx" presStyleLbl="revTx" presStyleIdx="1" presStyleCnt="4">
        <dgm:presLayoutVars>
          <dgm:chMax val="0"/>
          <dgm:chPref val="0"/>
        </dgm:presLayoutVars>
      </dgm:prSet>
      <dgm:spPr/>
    </dgm:pt>
    <dgm:pt modelId="{BA2BCB42-794C-45C4-B4AA-76F383A93A55}" type="pres">
      <dgm:prSet presAssocID="{0EC57266-324D-4C3C-A02B-FE2A9A1C61C4}" presName="sibTrans" presStyleCnt="0"/>
      <dgm:spPr/>
    </dgm:pt>
    <dgm:pt modelId="{F4F73928-82BC-413A-B94E-4479E6B20CA9}" type="pres">
      <dgm:prSet presAssocID="{E34449CE-EACC-4EDE-B48E-81E49BD3F95B}" presName="compNode" presStyleCnt="0"/>
      <dgm:spPr/>
    </dgm:pt>
    <dgm:pt modelId="{BA3CDA30-222C-4BBB-9D8C-9935936938D7}" type="pres">
      <dgm:prSet presAssocID="{E34449CE-EACC-4EDE-B48E-81E49BD3F95B}" presName="bgRect" presStyleLbl="bgShp" presStyleIdx="2" presStyleCnt="4"/>
      <dgm:spPr>
        <a:solidFill>
          <a:schemeClr val="accent2"/>
        </a:solidFill>
      </dgm:spPr>
    </dgm:pt>
    <dgm:pt modelId="{A5A9702F-B6B7-405D-9A42-11BC428B46F8}" type="pres">
      <dgm:prSet presAssocID="{E34449CE-EACC-4EDE-B48E-81E49BD3F9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B91318B9-C10E-439D-85EE-08580A0582A5}" type="pres">
      <dgm:prSet presAssocID="{E34449CE-EACC-4EDE-B48E-81E49BD3F95B}" presName="spaceRect" presStyleCnt="0"/>
      <dgm:spPr/>
    </dgm:pt>
    <dgm:pt modelId="{9DFE045A-DF1A-4B94-9B59-557599661597}" type="pres">
      <dgm:prSet presAssocID="{E34449CE-EACC-4EDE-B48E-81E49BD3F95B}" presName="parTx" presStyleLbl="revTx" presStyleIdx="2" presStyleCnt="4">
        <dgm:presLayoutVars>
          <dgm:chMax val="0"/>
          <dgm:chPref val="0"/>
        </dgm:presLayoutVars>
      </dgm:prSet>
      <dgm:spPr/>
    </dgm:pt>
    <dgm:pt modelId="{7A04F762-EC6D-45AE-96F4-F6FFF54434FA}" type="pres">
      <dgm:prSet presAssocID="{77C77C51-4B96-489B-BECF-CACD013A0ADE}" presName="sibTrans" presStyleCnt="0"/>
      <dgm:spPr/>
    </dgm:pt>
    <dgm:pt modelId="{C4E34F1D-B3D9-4347-8704-8140C12363B7}" type="pres">
      <dgm:prSet presAssocID="{9F7ED783-BB44-4126-B96E-514817B98167}" presName="compNode" presStyleCnt="0"/>
      <dgm:spPr/>
    </dgm:pt>
    <dgm:pt modelId="{FE35C9E5-88D7-47F9-BA9F-835CA1FD17DB}" type="pres">
      <dgm:prSet presAssocID="{9F7ED783-BB44-4126-B96E-514817B98167}" presName="bgRect" presStyleLbl="bgShp" presStyleIdx="3" presStyleCnt="4"/>
      <dgm:spPr>
        <a:solidFill>
          <a:schemeClr val="accent2"/>
        </a:solidFill>
      </dgm:spPr>
    </dgm:pt>
    <dgm:pt modelId="{84C7A092-CD42-464D-A353-B137EE566F53}" type="pres">
      <dgm:prSet presAssocID="{9F7ED783-BB44-4126-B96E-514817B9816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D275026A-B368-414A-9FCD-93101C533E49}" type="pres">
      <dgm:prSet presAssocID="{9F7ED783-BB44-4126-B96E-514817B98167}" presName="spaceRect" presStyleCnt="0"/>
      <dgm:spPr/>
    </dgm:pt>
    <dgm:pt modelId="{2D81E206-CE46-453F-BA0E-E7E20A739F1B}" type="pres">
      <dgm:prSet presAssocID="{9F7ED783-BB44-4126-B96E-514817B98167}" presName="parTx" presStyleLbl="revTx" presStyleIdx="3" presStyleCnt="4">
        <dgm:presLayoutVars>
          <dgm:chMax val="0"/>
          <dgm:chPref val="0"/>
        </dgm:presLayoutVars>
      </dgm:prSet>
      <dgm:spPr/>
    </dgm:pt>
  </dgm:ptLst>
  <dgm:cxnLst>
    <dgm:cxn modelId="{C6A1F729-BCA5-471B-B2B2-2925FE7BEC2A}" type="presOf" srcId="{E34449CE-EACC-4EDE-B48E-81E49BD3F95B}" destId="{9DFE045A-DF1A-4B94-9B59-557599661597}" srcOrd="0" destOrd="0" presId="urn:microsoft.com/office/officeart/2018/2/layout/IconVerticalSolidList"/>
    <dgm:cxn modelId="{89060A2A-EB07-4A8C-B8EF-2B8439451071}" type="presOf" srcId="{964D8667-F28E-426D-BFAC-50A294714033}" destId="{EBEF4B73-C6C6-4C2B-BC7F-9E53FA04EC92}" srcOrd="0" destOrd="0" presId="urn:microsoft.com/office/officeart/2018/2/layout/IconVerticalSolidList"/>
    <dgm:cxn modelId="{DCA7682E-B892-42AD-B295-7B4F683D8E01}" srcId="{822E04DF-7AD9-47BA-9828-C654E9A9AB6C}" destId="{37F95250-1432-491E-8DD1-DBBAEA63D481}" srcOrd="0" destOrd="0" parTransId="{4594B6D5-E838-4EB7-B397-8AE27C62D59D}" sibTransId="{32CFDEE8-D572-4207-8B71-234D75925F54}"/>
    <dgm:cxn modelId="{05D16E5C-0352-4B01-889F-AC0F79F03A47}" srcId="{822E04DF-7AD9-47BA-9828-C654E9A9AB6C}" destId="{E34449CE-EACC-4EDE-B48E-81E49BD3F95B}" srcOrd="2" destOrd="0" parTransId="{95FBC8B0-7442-4B63-8648-2BDBE21E1D3D}" sibTransId="{77C77C51-4B96-489B-BECF-CACD013A0ADE}"/>
    <dgm:cxn modelId="{8D6A6647-489A-4C0A-924B-F31B81490B7D}" srcId="{822E04DF-7AD9-47BA-9828-C654E9A9AB6C}" destId="{964D8667-F28E-426D-BFAC-50A294714033}" srcOrd="1" destOrd="0" parTransId="{953CB116-D9A9-4FE7-83FD-79F0635BF7C5}" sibTransId="{0EC57266-324D-4C3C-A02B-FE2A9A1C61C4}"/>
    <dgm:cxn modelId="{0809CF67-4CF1-4264-8865-B76BEE821BC3}" type="presOf" srcId="{9F7ED783-BB44-4126-B96E-514817B98167}" destId="{2D81E206-CE46-453F-BA0E-E7E20A739F1B}" srcOrd="0" destOrd="0" presId="urn:microsoft.com/office/officeart/2018/2/layout/IconVerticalSolidList"/>
    <dgm:cxn modelId="{397E984F-9A12-4A7F-9EC9-DECA632484DC}" srcId="{822E04DF-7AD9-47BA-9828-C654E9A9AB6C}" destId="{9F7ED783-BB44-4126-B96E-514817B98167}" srcOrd="3" destOrd="0" parTransId="{6CEEDAEE-D77D-40A7-B999-0D7CEFD264A5}" sibTransId="{6C929716-0550-4BCE-8ABF-2E586F2E5C02}"/>
    <dgm:cxn modelId="{F30B13B2-827E-49E1-8A4E-2A155B8801AD}" type="presOf" srcId="{822E04DF-7AD9-47BA-9828-C654E9A9AB6C}" destId="{519B0937-E44F-4D16-A752-101B3FFF714B}" srcOrd="0" destOrd="0" presId="urn:microsoft.com/office/officeart/2018/2/layout/IconVerticalSolidList"/>
    <dgm:cxn modelId="{E5BA45EA-C3B3-4B1A-B185-219069424CAC}" type="presOf" srcId="{37F95250-1432-491E-8DD1-DBBAEA63D481}" destId="{92E86B03-84FD-4C89-91FE-473AAD231C35}" srcOrd="0" destOrd="0" presId="urn:microsoft.com/office/officeart/2018/2/layout/IconVerticalSolidList"/>
    <dgm:cxn modelId="{67237A7E-4869-4D73-B95F-6E17D0BC17F2}" type="presParOf" srcId="{519B0937-E44F-4D16-A752-101B3FFF714B}" destId="{0961F1E3-44F7-4ACE-8A93-81BC7C166CF4}" srcOrd="0" destOrd="0" presId="urn:microsoft.com/office/officeart/2018/2/layout/IconVerticalSolidList"/>
    <dgm:cxn modelId="{CF1CECCB-E632-4145-9546-18BA5747EDEC}" type="presParOf" srcId="{0961F1E3-44F7-4ACE-8A93-81BC7C166CF4}" destId="{F71F703D-D34F-4282-9707-A88B23944B3C}" srcOrd="0" destOrd="0" presId="urn:microsoft.com/office/officeart/2018/2/layout/IconVerticalSolidList"/>
    <dgm:cxn modelId="{B33F26FE-8F27-483E-94BB-92E11847C0FB}" type="presParOf" srcId="{0961F1E3-44F7-4ACE-8A93-81BC7C166CF4}" destId="{59C93084-D70E-4E5F-9965-475E138048A5}" srcOrd="1" destOrd="0" presId="urn:microsoft.com/office/officeart/2018/2/layout/IconVerticalSolidList"/>
    <dgm:cxn modelId="{55F30D8F-E8C3-4F7A-8BFD-6DEF5009E457}" type="presParOf" srcId="{0961F1E3-44F7-4ACE-8A93-81BC7C166CF4}" destId="{6B3EC008-6E4A-4C87-A15F-65F87EDA5EF2}" srcOrd="2" destOrd="0" presId="urn:microsoft.com/office/officeart/2018/2/layout/IconVerticalSolidList"/>
    <dgm:cxn modelId="{78A2B8E4-65A6-4E6C-B32A-41E16C6B71F6}" type="presParOf" srcId="{0961F1E3-44F7-4ACE-8A93-81BC7C166CF4}" destId="{92E86B03-84FD-4C89-91FE-473AAD231C35}" srcOrd="3" destOrd="0" presId="urn:microsoft.com/office/officeart/2018/2/layout/IconVerticalSolidList"/>
    <dgm:cxn modelId="{167A0B98-3BF6-4F94-ACA6-0BA1D1E1C8A9}" type="presParOf" srcId="{519B0937-E44F-4D16-A752-101B3FFF714B}" destId="{E29AF0EF-27F8-4280-B712-4F61E0C8BF23}" srcOrd="1" destOrd="0" presId="urn:microsoft.com/office/officeart/2018/2/layout/IconVerticalSolidList"/>
    <dgm:cxn modelId="{A8BBBCB7-C6FC-491C-A26D-B46B2C549B96}" type="presParOf" srcId="{519B0937-E44F-4D16-A752-101B3FFF714B}" destId="{BDE4518A-75B3-4447-A1FE-9632BF94C44F}" srcOrd="2" destOrd="0" presId="urn:microsoft.com/office/officeart/2018/2/layout/IconVerticalSolidList"/>
    <dgm:cxn modelId="{147C8B98-24EE-4FB4-BCB0-13264C53A820}" type="presParOf" srcId="{BDE4518A-75B3-4447-A1FE-9632BF94C44F}" destId="{31961232-562D-4F71-A82E-A1995E94CEDF}" srcOrd="0" destOrd="0" presId="urn:microsoft.com/office/officeart/2018/2/layout/IconVerticalSolidList"/>
    <dgm:cxn modelId="{5A19CF38-AD24-4DCA-A39D-681CACB6DBE3}" type="presParOf" srcId="{BDE4518A-75B3-4447-A1FE-9632BF94C44F}" destId="{F495343A-0A48-4697-A562-4429C4EC8FD7}" srcOrd="1" destOrd="0" presId="urn:microsoft.com/office/officeart/2018/2/layout/IconVerticalSolidList"/>
    <dgm:cxn modelId="{DD8DEDFE-B106-4838-BEDE-879074805491}" type="presParOf" srcId="{BDE4518A-75B3-4447-A1FE-9632BF94C44F}" destId="{AAFF65FD-D29A-4EB3-85C0-45DD139029B9}" srcOrd="2" destOrd="0" presId="urn:microsoft.com/office/officeart/2018/2/layout/IconVerticalSolidList"/>
    <dgm:cxn modelId="{B5404B34-A7C6-4A94-A0BF-3540CD811D64}" type="presParOf" srcId="{BDE4518A-75B3-4447-A1FE-9632BF94C44F}" destId="{EBEF4B73-C6C6-4C2B-BC7F-9E53FA04EC92}" srcOrd="3" destOrd="0" presId="urn:microsoft.com/office/officeart/2018/2/layout/IconVerticalSolidList"/>
    <dgm:cxn modelId="{DDA1C3CF-B29F-41EE-A325-1B6C969B7BC7}" type="presParOf" srcId="{519B0937-E44F-4D16-A752-101B3FFF714B}" destId="{BA2BCB42-794C-45C4-B4AA-76F383A93A55}" srcOrd="3" destOrd="0" presId="urn:microsoft.com/office/officeart/2018/2/layout/IconVerticalSolidList"/>
    <dgm:cxn modelId="{B3996419-067B-4C69-BAB8-7B1FBB540B47}" type="presParOf" srcId="{519B0937-E44F-4D16-A752-101B3FFF714B}" destId="{F4F73928-82BC-413A-B94E-4479E6B20CA9}" srcOrd="4" destOrd="0" presId="urn:microsoft.com/office/officeart/2018/2/layout/IconVerticalSolidList"/>
    <dgm:cxn modelId="{313540C5-5E07-4739-9005-D24E63E26473}" type="presParOf" srcId="{F4F73928-82BC-413A-B94E-4479E6B20CA9}" destId="{BA3CDA30-222C-4BBB-9D8C-9935936938D7}" srcOrd="0" destOrd="0" presId="urn:microsoft.com/office/officeart/2018/2/layout/IconVerticalSolidList"/>
    <dgm:cxn modelId="{E8AB8310-B174-40BA-A079-1964D837FE43}" type="presParOf" srcId="{F4F73928-82BC-413A-B94E-4479E6B20CA9}" destId="{A5A9702F-B6B7-405D-9A42-11BC428B46F8}" srcOrd="1" destOrd="0" presId="urn:microsoft.com/office/officeart/2018/2/layout/IconVerticalSolidList"/>
    <dgm:cxn modelId="{8AB9634B-6199-476D-B919-739C0943BF5D}" type="presParOf" srcId="{F4F73928-82BC-413A-B94E-4479E6B20CA9}" destId="{B91318B9-C10E-439D-85EE-08580A0582A5}" srcOrd="2" destOrd="0" presId="urn:microsoft.com/office/officeart/2018/2/layout/IconVerticalSolidList"/>
    <dgm:cxn modelId="{2362195F-920E-4B84-8650-820CD37DA485}" type="presParOf" srcId="{F4F73928-82BC-413A-B94E-4479E6B20CA9}" destId="{9DFE045A-DF1A-4B94-9B59-557599661597}" srcOrd="3" destOrd="0" presId="urn:microsoft.com/office/officeart/2018/2/layout/IconVerticalSolidList"/>
    <dgm:cxn modelId="{620861B6-17D6-4494-9FC5-F0D0CB183B6B}" type="presParOf" srcId="{519B0937-E44F-4D16-A752-101B3FFF714B}" destId="{7A04F762-EC6D-45AE-96F4-F6FFF54434FA}" srcOrd="5" destOrd="0" presId="urn:microsoft.com/office/officeart/2018/2/layout/IconVerticalSolidList"/>
    <dgm:cxn modelId="{4E6774EF-03FE-4DB7-8CE4-FC2C61DD3AA7}" type="presParOf" srcId="{519B0937-E44F-4D16-A752-101B3FFF714B}" destId="{C4E34F1D-B3D9-4347-8704-8140C12363B7}" srcOrd="6" destOrd="0" presId="urn:microsoft.com/office/officeart/2018/2/layout/IconVerticalSolidList"/>
    <dgm:cxn modelId="{3D206F36-128E-4223-A88E-20104EB0EB8A}" type="presParOf" srcId="{C4E34F1D-B3D9-4347-8704-8140C12363B7}" destId="{FE35C9E5-88D7-47F9-BA9F-835CA1FD17DB}" srcOrd="0" destOrd="0" presId="urn:microsoft.com/office/officeart/2018/2/layout/IconVerticalSolidList"/>
    <dgm:cxn modelId="{8116466A-8C83-4B17-927C-A9B5F04F6A62}" type="presParOf" srcId="{C4E34F1D-B3D9-4347-8704-8140C12363B7}" destId="{84C7A092-CD42-464D-A353-B137EE566F53}" srcOrd="1" destOrd="0" presId="urn:microsoft.com/office/officeart/2018/2/layout/IconVerticalSolidList"/>
    <dgm:cxn modelId="{4FBA2E67-6230-4A8E-88AE-527D1B71E15A}" type="presParOf" srcId="{C4E34F1D-B3D9-4347-8704-8140C12363B7}" destId="{D275026A-B368-414A-9FCD-93101C533E49}" srcOrd="2" destOrd="0" presId="urn:microsoft.com/office/officeart/2018/2/layout/IconVerticalSolidList"/>
    <dgm:cxn modelId="{15AEB9BF-F3E4-4C02-9BB9-153D5E33ADBF}" type="presParOf" srcId="{C4E34F1D-B3D9-4347-8704-8140C12363B7}" destId="{2D81E206-CE46-453F-BA0E-E7E20A739F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70D8D-5F75-4EDA-BF05-D03610B6D851}"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87BDBF77-A5F4-4622-9EDF-A1D37E28712F}">
      <dgm:prSet/>
      <dgm:spPr/>
      <dgm:t>
        <a:bodyPr/>
        <a:lstStyle/>
        <a:p>
          <a:pPr>
            <a:lnSpc>
              <a:spcPct val="100000"/>
            </a:lnSpc>
          </a:pPr>
          <a:r>
            <a:rPr lang="en-US" b="1"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Data Integration: </a:t>
          </a:r>
          <a:r>
            <a:rPr lang="en-US" b="0" i="0" baseline="0" dirty="0">
              <a:latin typeface="Calibri" panose="020F0502020204030204" pitchFamily="34" charset="0"/>
              <a:ea typeface="Calibri" panose="020F0502020204030204" pitchFamily="34" charset="0"/>
              <a:cs typeface="Calibri" panose="020F0502020204030204" pitchFamily="34" charset="0"/>
            </a:rPr>
            <a:t>Merging multiple CSV files with different structures.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C7C5439E-F399-4CC4-915E-9F14A7050BC1}" type="parTrans" cxnId="{19B48ED1-DF6F-473A-B814-7E81EBB9C993}">
      <dgm:prSet/>
      <dgm:spPr/>
      <dgm:t>
        <a:bodyPr/>
        <a:lstStyle/>
        <a:p>
          <a:endParaRPr lang="en-US"/>
        </a:p>
      </dgm:t>
    </dgm:pt>
    <dgm:pt modelId="{7FDE7D1D-00C4-4F7E-A10D-97EA3AD22E06}" type="sibTrans" cxnId="{19B48ED1-DF6F-473A-B814-7E81EBB9C993}">
      <dgm:prSet/>
      <dgm:spPr/>
      <dgm:t>
        <a:bodyPr/>
        <a:lstStyle/>
        <a:p>
          <a:pPr>
            <a:lnSpc>
              <a:spcPct val="100000"/>
            </a:lnSpc>
          </a:pPr>
          <a:endParaRPr lang="en-US"/>
        </a:p>
      </dgm:t>
    </dgm:pt>
    <dgm:pt modelId="{635CC1AF-95AE-4E2D-B7F0-6808E9869334}">
      <dgm:prSet/>
      <dgm:spPr/>
      <dgm:t>
        <a:bodyPr/>
        <a:lstStyle/>
        <a:p>
          <a:pPr>
            <a:lnSpc>
              <a:spcPct val="100000"/>
            </a:lnSpc>
          </a:pPr>
          <a:r>
            <a:rPr lang="en-US" b="1"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Missing &amp; Noisy Data</a:t>
          </a:r>
          <a:r>
            <a:rPr lang="en-US" b="0"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latin typeface="Calibri" panose="020F0502020204030204" pitchFamily="34" charset="0"/>
              <a:ea typeface="Calibri" panose="020F0502020204030204" pitchFamily="34" charset="0"/>
              <a:cs typeface="Calibri" panose="020F0502020204030204" pitchFamily="34" charset="0"/>
            </a:rPr>
            <a:t>Handling gaps and inconsistencies in historical records.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12934BE4-DD86-4F02-A641-7CE4FBD7C158}" type="parTrans" cxnId="{53A02976-FA4D-4DDE-8D13-10C1415EF153}">
      <dgm:prSet/>
      <dgm:spPr/>
      <dgm:t>
        <a:bodyPr/>
        <a:lstStyle/>
        <a:p>
          <a:endParaRPr lang="en-US"/>
        </a:p>
      </dgm:t>
    </dgm:pt>
    <dgm:pt modelId="{7EB37F27-FFA6-4694-95B8-F77F29EC1383}" type="sibTrans" cxnId="{53A02976-FA4D-4DDE-8D13-10C1415EF153}">
      <dgm:prSet/>
      <dgm:spPr/>
      <dgm:t>
        <a:bodyPr/>
        <a:lstStyle/>
        <a:p>
          <a:pPr>
            <a:lnSpc>
              <a:spcPct val="100000"/>
            </a:lnSpc>
          </a:pPr>
          <a:endParaRPr lang="en-US"/>
        </a:p>
      </dgm:t>
    </dgm:pt>
    <dgm:pt modelId="{EB808DEF-3FA5-4FB8-99D3-9C98EBC98C51}">
      <dgm:prSet/>
      <dgm:spPr/>
      <dgm:t>
        <a:bodyPr/>
        <a:lstStyle/>
        <a:p>
          <a:pPr>
            <a:lnSpc>
              <a:spcPct val="100000"/>
            </a:lnSpc>
          </a:pPr>
          <a:r>
            <a:rPr lang="en-US" b="1"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Feature Selection</a:t>
          </a:r>
          <a:r>
            <a:rPr lang="en-US" b="0"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latin typeface="Calibri" panose="020F0502020204030204" pitchFamily="34" charset="0"/>
              <a:ea typeface="Calibri" panose="020F0502020204030204" pitchFamily="34" charset="0"/>
              <a:cs typeface="Calibri" panose="020F0502020204030204" pitchFamily="34" charset="0"/>
            </a:rPr>
            <a:t>Identifying key predictors that influence enrollment trends.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6A2CB7CE-6412-4E09-8C98-E01AC55E80A0}" type="parTrans" cxnId="{8E39F7FE-585C-4312-B72F-7CCB1647E06D}">
      <dgm:prSet/>
      <dgm:spPr/>
      <dgm:t>
        <a:bodyPr/>
        <a:lstStyle/>
        <a:p>
          <a:endParaRPr lang="en-US"/>
        </a:p>
      </dgm:t>
    </dgm:pt>
    <dgm:pt modelId="{6390B785-721E-46D3-92BA-4DA31DF87625}" type="sibTrans" cxnId="{8E39F7FE-585C-4312-B72F-7CCB1647E06D}">
      <dgm:prSet/>
      <dgm:spPr/>
      <dgm:t>
        <a:bodyPr/>
        <a:lstStyle/>
        <a:p>
          <a:pPr>
            <a:lnSpc>
              <a:spcPct val="100000"/>
            </a:lnSpc>
          </a:pPr>
          <a:endParaRPr lang="en-US"/>
        </a:p>
      </dgm:t>
    </dgm:pt>
    <dgm:pt modelId="{361CC8B6-6433-40DB-8600-884766181A66}">
      <dgm:prSet/>
      <dgm:spPr/>
      <dgm:t>
        <a:bodyPr/>
        <a:lstStyle/>
        <a:p>
          <a:pPr>
            <a:lnSpc>
              <a:spcPct val="100000"/>
            </a:lnSpc>
          </a:pPr>
          <a:r>
            <a:rPr lang="en-US" b="1"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External Factors</a:t>
          </a:r>
          <a:r>
            <a:rPr lang="en-US" b="0" i="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latin typeface="Calibri" panose="020F0502020204030204" pitchFamily="34" charset="0"/>
              <a:ea typeface="Calibri" panose="020F0502020204030204" pitchFamily="34" charset="0"/>
              <a:cs typeface="Calibri" panose="020F0502020204030204" pitchFamily="34" charset="0"/>
            </a:rPr>
            <a:t>Accounting for sudden changes (e.g., policy shifts, economic conditions).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377ABA0B-3077-408D-8209-01454F6CF442}" type="parTrans" cxnId="{E5FC306A-9251-4C54-90E5-259AB3F71534}">
      <dgm:prSet/>
      <dgm:spPr/>
      <dgm:t>
        <a:bodyPr/>
        <a:lstStyle/>
        <a:p>
          <a:endParaRPr lang="en-US"/>
        </a:p>
      </dgm:t>
    </dgm:pt>
    <dgm:pt modelId="{8FAEF1E2-3130-447E-84B6-1714135EEE63}" type="sibTrans" cxnId="{E5FC306A-9251-4C54-90E5-259AB3F71534}">
      <dgm:prSet/>
      <dgm:spPr/>
      <dgm:t>
        <a:bodyPr/>
        <a:lstStyle/>
        <a:p>
          <a:endParaRPr lang="en-US"/>
        </a:p>
      </dgm:t>
    </dgm:pt>
    <dgm:pt modelId="{5C608A4D-924B-4E65-ACB1-AF883914D459}" type="pres">
      <dgm:prSet presAssocID="{E1E70D8D-5F75-4EDA-BF05-D03610B6D851}" presName="root" presStyleCnt="0">
        <dgm:presLayoutVars>
          <dgm:dir/>
          <dgm:resizeHandles val="exact"/>
        </dgm:presLayoutVars>
      </dgm:prSet>
      <dgm:spPr/>
    </dgm:pt>
    <dgm:pt modelId="{2325EB00-CE0E-4682-8948-D647464159E6}" type="pres">
      <dgm:prSet presAssocID="{E1E70D8D-5F75-4EDA-BF05-D03610B6D851}" presName="container" presStyleCnt="0">
        <dgm:presLayoutVars>
          <dgm:dir/>
          <dgm:resizeHandles val="exact"/>
        </dgm:presLayoutVars>
      </dgm:prSet>
      <dgm:spPr/>
    </dgm:pt>
    <dgm:pt modelId="{95A22478-E1D8-4E56-862B-AE9FA07C488C}" type="pres">
      <dgm:prSet presAssocID="{87BDBF77-A5F4-4622-9EDF-A1D37E28712F}" presName="compNode" presStyleCnt="0"/>
      <dgm:spPr/>
    </dgm:pt>
    <dgm:pt modelId="{5D946444-57E3-4BDA-AE73-2DCC50196020}" type="pres">
      <dgm:prSet presAssocID="{87BDBF77-A5F4-4622-9EDF-A1D37E28712F}" presName="iconBgRect" presStyleLbl="bgShp" presStyleIdx="0" presStyleCnt="4"/>
      <dgm:spPr/>
    </dgm:pt>
    <dgm:pt modelId="{92D477EC-EB47-4EC5-9BDF-245264C5BAF1}" type="pres">
      <dgm:prSet presAssocID="{87BDBF77-A5F4-4622-9EDF-A1D37E2871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A8B7C741-22AC-4324-B9CE-B8E79A9A21FD}" type="pres">
      <dgm:prSet presAssocID="{87BDBF77-A5F4-4622-9EDF-A1D37E28712F}" presName="spaceRect" presStyleCnt="0"/>
      <dgm:spPr/>
    </dgm:pt>
    <dgm:pt modelId="{C8B17E52-B007-4248-A061-EC96B7E9BF70}" type="pres">
      <dgm:prSet presAssocID="{87BDBF77-A5F4-4622-9EDF-A1D37E28712F}" presName="textRect" presStyleLbl="revTx" presStyleIdx="0" presStyleCnt="4">
        <dgm:presLayoutVars>
          <dgm:chMax val="1"/>
          <dgm:chPref val="1"/>
        </dgm:presLayoutVars>
      </dgm:prSet>
      <dgm:spPr/>
    </dgm:pt>
    <dgm:pt modelId="{FF624F3C-4CDD-45B0-B734-6080BCAFDFF5}" type="pres">
      <dgm:prSet presAssocID="{7FDE7D1D-00C4-4F7E-A10D-97EA3AD22E06}" presName="sibTrans" presStyleLbl="sibTrans2D1" presStyleIdx="0" presStyleCnt="0"/>
      <dgm:spPr/>
    </dgm:pt>
    <dgm:pt modelId="{FD890E13-A877-44D6-846B-C4D01BC3F8E6}" type="pres">
      <dgm:prSet presAssocID="{635CC1AF-95AE-4E2D-B7F0-6808E9869334}" presName="compNode" presStyleCnt="0"/>
      <dgm:spPr/>
    </dgm:pt>
    <dgm:pt modelId="{9F1BC96D-0260-4CBC-9377-C1EBE1F86BD5}" type="pres">
      <dgm:prSet presAssocID="{635CC1AF-95AE-4E2D-B7F0-6808E9869334}" presName="iconBgRect" presStyleLbl="bgShp" presStyleIdx="1" presStyleCnt="4"/>
      <dgm:spPr/>
    </dgm:pt>
    <dgm:pt modelId="{80802AAC-4FCA-4899-ACDE-2E8B2FE43D82}" type="pres">
      <dgm:prSet presAssocID="{635CC1AF-95AE-4E2D-B7F0-6808E98693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074B4275-8140-4678-A110-FECF580E77B2}" type="pres">
      <dgm:prSet presAssocID="{635CC1AF-95AE-4E2D-B7F0-6808E9869334}" presName="spaceRect" presStyleCnt="0"/>
      <dgm:spPr/>
    </dgm:pt>
    <dgm:pt modelId="{42CF403A-E6CF-438C-8A95-33FCBB2F4364}" type="pres">
      <dgm:prSet presAssocID="{635CC1AF-95AE-4E2D-B7F0-6808E9869334}" presName="textRect" presStyleLbl="revTx" presStyleIdx="1" presStyleCnt="4">
        <dgm:presLayoutVars>
          <dgm:chMax val="1"/>
          <dgm:chPref val="1"/>
        </dgm:presLayoutVars>
      </dgm:prSet>
      <dgm:spPr/>
    </dgm:pt>
    <dgm:pt modelId="{6D357A92-EB8A-475D-9FC3-9CA11F8F81F9}" type="pres">
      <dgm:prSet presAssocID="{7EB37F27-FFA6-4694-95B8-F77F29EC1383}" presName="sibTrans" presStyleLbl="sibTrans2D1" presStyleIdx="0" presStyleCnt="0"/>
      <dgm:spPr/>
    </dgm:pt>
    <dgm:pt modelId="{B115FB19-00B4-46FF-9A68-BDCDCDDC99B6}" type="pres">
      <dgm:prSet presAssocID="{EB808DEF-3FA5-4FB8-99D3-9C98EBC98C51}" presName="compNode" presStyleCnt="0"/>
      <dgm:spPr/>
    </dgm:pt>
    <dgm:pt modelId="{AFC7729D-ACD9-4BB4-8EE6-588A48BE4E40}" type="pres">
      <dgm:prSet presAssocID="{EB808DEF-3FA5-4FB8-99D3-9C98EBC98C51}" presName="iconBgRect" presStyleLbl="bgShp" presStyleIdx="2" presStyleCnt="4"/>
      <dgm:spPr/>
    </dgm:pt>
    <dgm:pt modelId="{1D9B94E4-4C54-470A-A882-86C8186F6FD2}" type="pres">
      <dgm:prSet presAssocID="{EB808DEF-3FA5-4FB8-99D3-9C98EBC98C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4C69DFB7-AC8F-4228-8A15-17D46ED6B0E6}" type="pres">
      <dgm:prSet presAssocID="{EB808DEF-3FA5-4FB8-99D3-9C98EBC98C51}" presName="spaceRect" presStyleCnt="0"/>
      <dgm:spPr/>
    </dgm:pt>
    <dgm:pt modelId="{78BBFE9D-2ED8-4F45-B72D-5E134676131F}" type="pres">
      <dgm:prSet presAssocID="{EB808DEF-3FA5-4FB8-99D3-9C98EBC98C51}" presName="textRect" presStyleLbl="revTx" presStyleIdx="2" presStyleCnt="4">
        <dgm:presLayoutVars>
          <dgm:chMax val="1"/>
          <dgm:chPref val="1"/>
        </dgm:presLayoutVars>
      </dgm:prSet>
      <dgm:spPr/>
    </dgm:pt>
    <dgm:pt modelId="{83D9D9A3-F753-423A-96AE-D0F16E0A98D9}" type="pres">
      <dgm:prSet presAssocID="{6390B785-721E-46D3-92BA-4DA31DF87625}" presName="sibTrans" presStyleLbl="sibTrans2D1" presStyleIdx="0" presStyleCnt="0"/>
      <dgm:spPr/>
    </dgm:pt>
    <dgm:pt modelId="{E976740D-F5E7-4DAF-8143-AC6F224AC8B6}" type="pres">
      <dgm:prSet presAssocID="{361CC8B6-6433-40DB-8600-884766181A66}" presName="compNode" presStyleCnt="0"/>
      <dgm:spPr/>
    </dgm:pt>
    <dgm:pt modelId="{AB17D1C0-7A94-45AC-A6E6-10E720FAB7B2}" type="pres">
      <dgm:prSet presAssocID="{361CC8B6-6433-40DB-8600-884766181A66}" presName="iconBgRect" presStyleLbl="bgShp" presStyleIdx="3" presStyleCnt="4"/>
      <dgm:spPr/>
    </dgm:pt>
    <dgm:pt modelId="{C9B88CF6-F98C-4F93-8CF4-078310D84A94}" type="pres">
      <dgm:prSet presAssocID="{361CC8B6-6433-40DB-8600-884766181A6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CD0B1802-F1FA-45AE-90AF-9799943E34F0}" type="pres">
      <dgm:prSet presAssocID="{361CC8B6-6433-40DB-8600-884766181A66}" presName="spaceRect" presStyleCnt="0"/>
      <dgm:spPr/>
    </dgm:pt>
    <dgm:pt modelId="{E766C680-5054-4196-8CF5-39B500282CD3}" type="pres">
      <dgm:prSet presAssocID="{361CC8B6-6433-40DB-8600-884766181A66}" presName="textRect" presStyleLbl="revTx" presStyleIdx="3" presStyleCnt="4">
        <dgm:presLayoutVars>
          <dgm:chMax val="1"/>
          <dgm:chPref val="1"/>
        </dgm:presLayoutVars>
      </dgm:prSet>
      <dgm:spPr/>
    </dgm:pt>
  </dgm:ptLst>
  <dgm:cxnLst>
    <dgm:cxn modelId="{3D786411-5419-4569-989D-5EF52A6B5D5E}" type="presOf" srcId="{7EB37F27-FFA6-4694-95B8-F77F29EC1383}" destId="{6D357A92-EB8A-475D-9FC3-9CA11F8F81F9}" srcOrd="0" destOrd="0" presId="urn:microsoft.com/office/officeart/2018/2/layout/IconCircleList"/>
    <dgm:cxn modelId="{1D2E1A33-663D-4C0A-BEB3-178B2D649450}" type="presOf" srcId="{7FDE7D1D-00C4-4F7E-A10D-97EA3AD22E06}" destId="{FF624F3C-4CDD-45B0-B734-6080BCAFDFF5}" srcOrd="0" destOrd="0" presId="urn:microsoft.com/office/officeart/2018/2/layout/IconCircleList"/>
    <dgm:cxn modelId="{80AE6046-E525-44DD-81EF-A0BF504252AA}" type="presOf" srcId="{EB808DEF-3FA5-4FB8-99D3-9C98EBC98C51}" destId="{78BBFE9D-2ED8-4F45-B72D-5E134676131F}" srcOrd="0" destOrd="0" presId="urn:microsoft.com/office/officeart/2018/2/layout/IconCircleList"/>
    <dgm:cxn modelId="{E5FC306A-9251-4C54-90E5-259AB3F71534}" srcId="{E1E70D8D-5F75-4EDA-BF05-D03610B6D851}" destId="{361CC8B6-6433-40DB-8600-884766181A66}" srcOrd="3" destOrd="0" parTransId="{377ABA0B-3077-408D-8209-01454F6CF442}" sibTransId="{8FAEF1E2-3130-447E-84B6-1714135EEE63}"/>
    <dgm:cxn modelId="{0E2F8C4D-3060-4FF1-9F68-979F143A3ABC}" type="presOf" srcId="{635CC1AF-95AE-4E2D-B7F0-6808E9869334}" destId="{42CF403A-E6CF-438C-8A95-33FCBB2F4364}" srcOrd="0" destOrd="0" presId="urn:microsoft.com/office/officeart/2018/2/layout/IconCircleList"/>
    <dgm:cxn modelId="{53A02976-FA4D-4DDE-8D13-10C1415EF153}" srcId="{E1E70D8D-5F75-4EDA-BF05-D03610B6D851}" destId="{635CC1AF-95AE-4E2D-B7F0-6808E9869334}" srcOrd="1" destOrd="0" parTransId="{12934BE4-DD86-4F02-A641-7CE4FBD7C158}" sibTransId="{7EB37F27-FFA6-4694-95B8-F77F29EC1383}"/>
    <dgm:cxn modelId="{3DA278B4-B5BA-4C18-BC8F-027D20A62DAF}" type="presOf" srcId="{361CC8B6-6433-40DB-8600-884766181A66}" destId="{E766C680-5054-4196-8CF5-39B500282CD3}" srcOrd="0" destOrd="0" presId="urn:microsoft.com/office/officeart/2018/2/layout/IconCircleList"/>
    <dgm:cxn modelId="{9FA6CECE-FD99-4447-A50E-44C5E7FE3DDC}" type="presOf" srcId="{6390B785-721E-46D3-92BA-4DA31DF87625}" destId="{83D9D9A3-F753-423A-96AE-D0F16E0A98D9}" srcOrd="0" destOrd="0" presId="urn:microsoft.com/office/officeart/2018/2/layout/IconCircleList"/>
    <dgm:cxn modelId="{19B48ED1-DF6F-473A-B814-7E81EBB9C993}" srcId="{E1E70D8D-5F75-4EDA-BF05-D03610B6D851}" destId="{87BDBF77-A5F4-4622-9EDF-A1D37E28712F}" srcOrd="0" destOrd="0" parTransId="{C7C5439E-F399-4CC4-915E-9F14A7050BC1}" sibTransId="{7FDE7D1D-00C4-4F7E-A10D-97EA3AD22E06}"/>
    <dgm:cxn modelId="{A52ABBD8-541A-4C41-9AB0-0AA4CEE7B5D2}" type="presOf" srcId="{87BDBF77-A5F4-4622-9EDF-A1D37E28712F}" destId="{C8B17E52-B007-4248-A061-EC96B7E9BF70}" srcOrd="0" destOrd="0" presId="urn:microsoft.com/office/officeart/2018/2/layout/IconCircleList"/>
    <dgm:cxn modelId="{048C19EC-697B-465C-9017-6851FD8DF668}" type="presOf" srcId="{E1E70D8D-5F75-4EDA-BF05-D03610B6D851}" destId="{5C608A4D-924B-4E65-ACB1-AF883914D459}" srcOrd="0" destOrd="0" presId="urn:microsoft.com/office/officeart/2018/2/layout/IconCircleList"/>
    <dgm:cxn modelId="{8E39F7FE-585C-4312-B72F-7CCB1647E06D}" srcId="{E1E70D8D-5F75-4EDA-BF05-D03610B6D851}" destId="{EB808DEF-3FA5-4FB8-99D3-9C98EBC98C51}" srcOrd="2" destOrd="0" parTransId="{6A2CB7CE-6412-4E09-8C98-E01AC55E80A0}" sibTransId="{6390B785-721E-46D3-92BA-4DA31DF87625}"/>
    <dgm:cxn modelId="{511AA5A4-81AC-4EB9-B6DD-BD88EA7F29A6}" type="presParOf" srcId="{5C608A4D-924B-4E65-ACB1-AF883914D459}" destId="{2325EB00-CE0E-4682-8948-D647464159E6}" srcOrd="0" destOrd="0" presId="urn:microsoft.com/office/officeart/2018/2/layout/IconCircleList"/>
    <dgm:cxn modelId="{8B8902A6-7E06-4B2A-B8BE-FF46D317FAC4}" type="presParOf" srcId="{2325EB00-CE0E-4682-8948-D647464159E6}" destId="{95A22478-E1D8-4E56-862B-AE9FA07C488C}" srcOrd="0" destOrd="0" presId="urn:microsoft.com/office/officeart/2018/2/layout/IconCircleList"/>
    <dgm:cxn modelId="{7E313EDF-F614-49C0-957D-9CDF017126E4}" type="presParOf" srcId="{95A22478-E1D8-4E56-862B-AE9FA07C488C}" destId="{5D946444-57E3-4BDA-AE73-2DCC50196020}" srcOrd="0" destOrd="0" presId="urn:microsoft.com/office/officeart/2018/2/layout/IconCircleList"/>
    <dgm:cxn modelId="{AE42FB54-6518-4F7E-B101-C9DEC8CF10F9}" type="presParOf" srcId="{95A22478-E1D8-4E56-862B-AE9FA07C488C}" destId="{92D477EC-EB47-4EC5-9BDF-245264C5BAF1}" srcOrd="1" destOrd="0" presId="urn:microsoft.com/office/officeart/2018/2/layout/IconCircleList"/>
    <dgm:cxn modelId="{84F76DF0-721F-446B-83B0-65C49C9F69AE}" type="presParOf" srcId="{95A22478-E1D8-4E56-862B-AE9FA07C488C}" destId="{A8B7C741-22AC-4324-B9CE-B8E79A9A21FD}" srcOrd="2" destOrd="0" presId="urn:microsoft.com/office/officeart/2018/2/layout/IconCircleList"/>
    <dgm:cxn modelId="{5CBFEA7C-8139-4B33-803D-3FC52F9C1C10}" type="presParOf" srcId="{95A22478-E1D8-4E56-862B-AE9FA07C488C}" destId="{C8B17E52-B007-4248-A061-EC96B7E9BF70}" srcOrd="3" destOrd="0" presId="urn:microsoft.com/office/officeart/2018/2/layout/IconCircleList"/>
    <dgm:cxn modelId="{A9DD7972-17B1-46B2-99C1-E22972CED4A2}" type="presParOf" srcId="{2325EB00-CE0E-4682-8948-D647464159E6}" destId="{FF624F3C-4CDD-45B0-B734-6080BCAFDFF5}" srcOrd="1" destOrd="0" presId="urn:microsoft.com/office/officeart/2018/2/layout/IconCircleList"/>
    <dgm:cxn modelId="{00E5FD5D-C724-4392-B607-2882A7A233D5}" type="presParOf" srcId="{2325EB00-CE0E-4682-8948-D647464159E6}" destId="{FD890E13-A877-44D6-846B-C4D01BC3F8E6}" srcOrd="2" destOrd="0" presId="urn:microsoft.com/office/officeart/2018/2/layout/IconCircleList"/>
    <dgm:cxn modelId="{D8C6EB95-67F5-47DC-94FE-84C5B9B3E8BD}" type="presParOf" srcId="{FD890E13-A877-44D6-846B-C4D01BC3F8E6}" destId="{9F1BC96D-0260-4CBC-9377-C1EBE1F86BD5}" srcOrd="0" destOrd="0" presId="urn:microsoft.com/office/officeart/2018/2/layout/IconCircleList"/>
    <dgm:cxn modelId="{0DAD7293-CD01-4669-B857-CBCB5E495F0C}" type="presParOf" srcId="{FD890E13-A877-44D6-846B-C4D01BC3F8E6}" destId="{80802AAC-4FCA-4899-ACDE-2E8B2FE43D82}" srcOrd="1" destOrd="0" presId="urn:microsoft.com/office/officeart/2018/2/layout/IconCircleList"/>
    <dgm:cxn modelId="{A2320FED-1A2B-499D-B63F-6BDC8A373840}" type="presParOf" srcId="{FD890E13-A877-44D6-846B-C4D01BC3F8E6}" destId="{074B4275-8140-4678-A110-FECF580E77B2}" srcOrd="2" destOrd="0" presId="urn:microsoft.com/office/officeart/2018/2/layout/IconCircleList"/>
    <dgm:cxn modelId="{F7EF9DF6-4D63-4D69-BD2C-879EC26D00CB}" type="presParOf" srcId="{FD890E13-A877-44D6-846B-C4D01BC3F8E6}" destId="{42CF403A-E6CF-438C-8A95-33FCBB2F4364}" srcOrd="3" destOrd="0" presId="urn:microsoft.com/office/officeart/2018/2/layout/IconCircleList"/>
    <dgm:cxn modelId="{E8D3AB6B-F085-481B-82F3-D0B3036F422D}" type="presParOf" srcId="{2325EB00-CE0E-4682-8948-D647464159E6}" destId="{6D357A92-EB8A-475D-9FC3-9CA11F8F81F9}" srcOrd="3" destOrd="0" presId="urn:microsoft.com/office/officeart/2018/2/layout/IconCircleList"/>
    <dgm:cxn modelId="{6EE8CE0E-86A6-4EB3-83B9-C1831DA4479D}" type="presParOf" srcId="{2325EB00-CE0E-4682-8948-D647464159E6}" destId="{B115FB19-00B4-46FF-9A68-BDCDCDDC99B6}" srcOrd="4" destOrd="0" presId="urn:microsoft.com/office/officeart/2018/2/layout/IconCircleList"/>
    <dgm:cxn modelId="{4A73DFFC-3493-4BE5-B896-942A85672449}" type="presParOf" srcId="{B115FB19-00B4-46FF-9A68-BDCDCDDC99B6}" destId="{AFC7729D-ACD9-4BB4-8EE6-588A48BE4E40}" srcOrd="0" destOrd="0" presId="urn:microsoft.com/office/officeart/2018/2/layout/IconCircleList"/>
    <dgm:cxn modelId="{A1CC4714-6EE9-49E5-A377-2CCF5FBC7F8E}" type="presParOf" srcId="{B115FB19-00B4-46FF-9A68-BDCDCDDC99B6}" destId="{1D9B94E4-4C54-470A-A882-86C8186F6FD2}" srcOrd="1" destOrd="0" presId="urn:microsoft.com/office/officeart/2018/2/layout/IconCircleList"/>
    <dgm:cxn modelId="{6BEA96CC-5093-40AC-BA79-89DAE63BCB88}" type="presParOf" srcId="{B115FB19-00B4-46FF-9A68-BDCDCDDC99B6}" destId="{4C69DFB7-AC8F-4228-8A15-17D46ED6B0E6}" srcOrd="2" destOrd="0" presId="urn:microsoft.com/office/officeart/2018/2/layout/IconCircleList"/>
    <dgm:cxn modelId="{7A7D139F-9371-4571-97D9-080E738529D9}" type="presParOf" srcId="{B115FB19-00B4-46FF-9A68-BDCDCDDC99B6}" destId="{78BBFE9D-2ED8-4F45-B72D-5E134676131F}" srcOrd="3" destOrd="0" presId="urn:microsoft.com/office/officeart/2018/2/layout/IconCircleList"/>
    <dgm:cxn modelId="{F6EB1C80-43B3-4ED1-B245-5C94E5FF1519}" type="presParOf" srcId="{2325EB00-CE0E-4682-8948-D647464159E6}" destId="{83D9D9A3-F753-423A-96AE-D0F16E0A98D9}" srcOrd="5" destOrd="0" presId="urn:microsoft.com/office/officeart/2018/2/layout/IconCircleList"/>
    <dgm:cxn modelId="{7842AEB5-2C77-4869-B3D5-4C2F2EAA032E}" type="presParOf" srcId="{2325EB00-CE0E-4682-8948-D647464159E6}" destId="{E976740D-F5E7-4DAF-8143-AC6F224AC8B6}" srcOrd="6" destOrd="0" presId="urn:microsoft.com/office/officeart/2018/2/layout/IconCircleList"/>
    <dgm:cxn modelId="{2D76A795-BDD0-460F-AF52-D4380DFCFD57}" type="presParOf" srcId="{E976740D-F5E7-4DAF-8143-AC6F224AC8B6}" destId="{AB17D1C0-7A94-45AC-A6E6-10E720FAB7B2}" srcOrd="0" destOrd="0" presId="urn:microsoft.com/office/officeart/2018/2/layout/IconCircleList"/>
    <dgm:cxn modelId="{6BF3B530-5B72-42E1-ADCC-A8EBA4613AC8}" type="presParOf" srcId="{E976740D-F5E7-4DAF-8143-AC6F224AC8B6}" destId="{C9B88CF6-F98C-4F93-8CF4-078310D84A94}" srcOrd="1" destOrd="0" presId="urn:microsoft.com/office/officeart/2018/2/layout/IconCircleList"/>
    <dgm:cxn modelId="{E2CB0D02-5FFB-4CE5-AF39-7FEEC49B4B70}" type="presParOf" srcId="{E976740D-F5E7-4DAF-8143-AC6F224AC8B6}" destId="{CD0B1802-F1FA-45AE-90AF-9799943E34F0}" srcOrd="2" destOrd="0" presId="urn:microsoft.com/office/officeart/2018/2/layout/IconCircleList"/>
    <dgm:cxn modelId="{B8761571-64D1-49C1-91C9-AD73D469EB27}" type="presParOf" srcId="{E976740D-F5E7-4DAF-8143-AC6F224AC8B6}" destId="{E766C680-5054-4196-8CF5-39B500282C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084562-14EC-4685-8CAA-F64A58F91D38}"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73162FED-B308-4FC0-8949-EC2751A85411}">
      <dgm:prSet/>
      <dgm:spPr/>
      <dgm:t>
        <a:bodyPr/>
        <a:lstStyle/>
        <a:p>
          <a:r>
            <a:rPr lang="en-US" b="1" i="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Feature Engineering</a:t>
          </a:r>
          <a:r>
            <a:rPr lang="en-US" b="0" i="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latin typeface="Calibri" panose="020F0502020204030204" pitchFamily="34" charset="0"/>
              <a:ea typeface="Calibri" panose="020F0502020204030204" pitchFamily="34" charset="0"/>
              <a:cs typeface="Calibri" panose="020F0502020204030204" pitchFamily="34" charset="0"/>
            </a:rPr>
            <a:t>Encoding categorical variables and normalizing numerical features.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C10126C2-633C-43E5-B440-38A4733F8A3D}" type="parTrans" cxnId="{926B74DB-4CC7-4A80-A4B7-87743CF49029}">
      <dgm:prSet/>
      <dgm:spPr/>
      <dgm:t>
        <a:bodyPr/>
        <a:lstStyle/>
        <a:p>
          <a:endParaRPr lang="en-US"/>
        </a:p>
      </dgm:t>
    </dgm:pt>
    <dgm:pt modelId="{A4C8DDEB-AC58-472D-A06B-B7C874827FA8}" type="sibTrans" cxnId="{926B74DB-4CC7-4A80-A4B7-87743CF49029}">
      <dgm:prSet/>
      <dgm:spPr/>
      <dgm:t>
        <a:bodyPr/>
        <a:lstStyle/>
        <a:p>
          <a:endParaRPr lang="en-US"/>
        </a:p>
      </dgm:t>
    </dgm:pt>
    <dgm:pt modelId="{6783B0D3-99A0-457A-876E-5F9CA73F09A4}">
      <dgm:prSet/>
      <dgm:spPr/>
      <dgm:t>
        <a:bodyPr/>
        <a:lstStyle/>
        <a:p>
          <a:r>
            <a:rPr lang="en-US" b="1" i="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Hyperparameter Tuning</a:t>
          </a:r>
          <a:r>
            <a:rPr lang="en-US" b="0" i="0" baseline="0" dirty="0">
              <a:latin typeface="Calibri" panose="020F0502020204030204" pitchFamily="34" charset="0"/>
              <a:ea typeface="Calibri" panose="020F0502020204030204" pitchFamily="34" charset="0"/>
              <a:cs typeface="Calibri" panose="020F0502020204030204" pitchFamily="34" charset="0"/>
            </a:rPr>
            <a:t>: Using techniques like </a:t>
          </a:r>
          <a:r>
            <a:rPr lang="en-US" b="1" i="0" baseline="0" dirty="0" err="1">
              <a:latin typeface="Calibri" panose="020F0502020204030204" pitchFamily="34" charset="0"/>
              <a:ea typeface="Calibri" panose="020F0502020204030204" pitchFamily="34" charset="0"/>
              <a:cs typeface="Calibri" panose="020F0502020204030204" pitchFamily="34" charset="0"/>
            </a:rPr>
            <a:t>Optuna</a:t>
          </a:r>
          <a:r>
            <a:rPr lang="en-US" b="0" i="0" baseline="0" dirty="0">
              <a:latin typeface="Calibri" panose="020F0502020204030204" pitchFamily="34" charset="0"/>
              <a:ea typeface="Calibri" panose="020F0502020204030204" pitchFamily="34" charset="0"/>
              <a:cs typeface="Calibri" panose="020F0502020204030204" pitchFamily="34" charset="0"/>
            </a:rPr>
            <a:t> to fine-tune models for optimal accuracy.</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6567741D-5134-49AF-BD67-1A7EBF8CA9A9}" type="parTrans" cxnId="{529EEB2C-CFFB-4C2E-A245-D6B5295E7BF4}">
      <dgm:prSet/>
      <dgm:spPr/>
      <dgm:t>
        <a:bodyPr/>
        <a:lstStyle/>
        <a:p>
          <a:endParaRPr lang="en-US"/>
        </a:p>
      </dgm:t>
    </dgm:pt>
    <dgm:pt modelId="{F37917F8-8327-4A60-B08F-FB48CDFC7FE4}" type="sibTrans" cxnId="{529EEB2C-CFFB-4C2E-A245-D6B5295E7BF4}">
      <dgm:prSet/>
      <dgm:spPr/>
      <dgm:t>
        <a:bodyPr/>
        <a:lstStyle/>
        <a:p>
          <a:endParaRPr lang="en-US"/>
        </a:p>
      </dgm:t>
    </dgm:pt>
    <dgm:pt modelId="{8F79F214-C791-4A10-9ACE-FF066629A77A}">
      <dgm:prSet/>
      <dgm:spPr/>
      <dgm:t>
        <a:bodyPr/>
        <a:lstStyle/>
        <a:p>
          <a:r>
            <a:rPr lang="en-US" b="1" i="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Deployment</a:t>
          </a:r>
          <a:r>
            <a:rPr lang="en-US" b="0" i="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a:t>
          </a:r>
          <a:r>
            <a:rPr lang="en-US" b="0" i="0" baseline="0" dirty="0">
              <a:latin typeface="Calibri" panose="020F0502020204030204" pitchFamily="34" charset="0"/>
              <a:ea typeface="Calibri" panose="020F0502020204030204" pitchFamily="34" charset="0"/>
              <a:cs typeface="Calibri" panose="020F0502020204030204" pitchFamily="34" charset="0"/>
            </a:rPr>
            <a:t> Forecasts will be integrated into an interactive </a:t>
          </a:r>
          <a:r>
            <a:rPr lang="en-US" b="1" i="0" baseline="0" dirty="0">
              <a:latin typeface="Calibri" panose="020F0502020204030204" pitchFamily="34" charset="0"/>
              <a:ea typeface="Calibri" panose="020F0502020204030204" pitchFamily="34" charset="0"/>
              <a:cs typeface="Calibri" panose="020F0502020204030204" pitchFamily="34" charset="0"/>
            </a:rPr>
            <a:t>Power BI dashboard</a:t>
          </a:r>
          <a:r>
            <a:rPr lang="en-US" b="0" i="0" baseline="0" dirty="0">
              <a:latin typeface="Calibri" panose="020F0502020204030204" pitchFamily="34" charset="0"/>
              <a:ea typeface="Calibri" panose="020F0502020204030204" pitchFamily="34" charset="0"/>
              <a:cs typeface="Calibri" panose="020F0502020204030204" pitchFamily="34" charset="0"/>
            </a:rPr>
            <a:t> for easy access and decision-making.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1B8F843B-73BD-4F59-A20B-635630FFED62}" type="parTrans" cxnId="{09040F97-1B4B-4443-8438-65F91DC3A730}">
      <dgm:prSet/>
      <dgm:spPr/>
      <dgm:t>
        <a:bodyPr/>
        <a:lstStyle/>
        <a:p>
          <a:endParaRPr lang="en-US"/>
        </a:p>
      </dgm:t>
    </dgm:pt>
    <dgm:pt modelId="{192C8C8A-7086-4473-9536-2E71B1495FAF}" type="sibTrans" cxnId="{09040F97-1B4B-4443-8438-65F91DC3A730}">
      <dgm:prSet/>
      <dgm:spPr/>
      <dgm:t>
        <a:bodyPr/>
        <a:lstStyle/>
        <a:p>
          <a:endParaRPr lang="en-US"/>
        </a:p>
      </dgm:t>
    </dgm:pt>
    <dgm:pt modelId="{70848D43-08EA-4669-8047-E610F56ABE7C}" type="pres">
      <dgm:prSet presAssocID="{54084562-14EC-4685-8CAA-F64A58F91D38}" presName="hierChild1" presStyleCnt="0">
        <dgm:presLayoutVars>
          <dgm:chPref val="1"/>
          <dgm:dir/>
          <dgm:animOne val="branch"/>
          <dgm:animLvl val="lvl"/>
          <dgm:resizeHandles/>
        </dgm:presLayoutVars>
      </dgm:prSet>
      <dgm:spPr/>
    </dgm:pt>
    <dgm:pt modelId="{2B4D8183-D508-4493-AD07-6EB984022C21}" type="pres">
      <dgm:prSet presAssocID="{73162FED-B308-4FC0-8949-EC2751A85411}" presName="hierRoot1" presStyleCnt="0"/>
      <dgm:spPr/>
    </dgm:pt>
    <dgm:pt modelId="{A761F5F0-0567-45B6-9092-0699BB17CF2E}" type="pres">
      <dgm:prSet presAssocID="{73162FED-B308-4FC0-8949-EC2751A85411}" presName="composite" presStyleCnt="0"/>
      <dgm:spPr/>
    </dgm:pt>
    <dgm:pt modelId="{B32976DF-59FE-43D6-8DE1-D60BB63AC40F}" type="pres">
      <dgm:prSet presAssocID="{73162FED-B308-4FC0-8949-EC2751A85411}" presName="background" presStyleLbl="node0" presStyleIdx="0" presStyleCnt="3"/>
      <dgm:spPr/>
    </dgm:pt>
    <dgm:pt modelId="{1DA03EF3-E51E-47A2-9C18-7DD594503CF9}" type="pres">
      <dgm:prSet presAssocID="{73162FED-B308-4FC0-8949-EC2751A85411}" presName="text" presStyleLbl="fgAcc0" presStyleIdx="0" presStyleCnt="3">
        <dgm:presLayoutVars>
          <dgm:chPref val="3"/>
        </dgm:presLayoutVars>
      </dgm:prSet>
      <dgm:spPr/>
    </dgm:pt>
    <dgm:pt modelId="{AAFDDDDD-167F-4D19-A508-27C5F5F8189E}" type="pres">
      <dgm:prSet presAssocID="{73162FED-B308-4FC0-8949-EC2751A85411}" presName="hierChild2" presStyleCnt="0"/>
      <dgm:spPr/>
    </dgm:pt>
    <dgm:pt modelId="{D03D8CDA-709D-4EBC-90FF-9DF500BF2FBA}" type="pres">
      <dgm:prSet presAssocID="{6783B0D3-99A0-457A-876E-5F9CA73F09A4}" presName="hierRoot1" presStyleCnt="0"/>
      <dgm:spPr/>
    </dgm:pt>
    <dgm:pt modelId="{086E2545-91A7-4963-9117-E13B8A5E2BF6}" type="pres">
      <dgm:prSet presAssocID="{6783B0D3-99A0-457A-876E-5F9CA73F09A4}" presName="composite" presStyleCnt="0"/>
      <dgm:spPr/>
    </dgm:pt>
    <dgm:pt modelId="{43F6C2F3-153C-4A3C-91A6-7C0BC433271E}" type="pres">
      <dgm:prSet presAssocID="{6783B0D3-99A0-457A-876E-5F9CA73F09A4}" presName="background" presStyleLbl="node0" presStyleIdx="1" presStyleCnt="3"/>
      <dgm:spPr/>
    </dgm:pt>
    <dgm:pt modelId="{37AEF361-384C-47A3-8A15-6BFD98CFCCEF}" type="pres">
      <dgm:prSet presAssocID="{6783B0D3-99A0-457A-876E-5F9CA73F09A4}" presName="text" presStyleLbl="fgAcc0" presStyleIdx="1" presStyleCnt="3">
        <dgm:presLayoutVars>
          <dgm:chPref val="3"/>
        </dgm:presLayoutVars>
      </dgm:prSet>
      <dgm:spPr/>
    </dgm:pt>
    <dgm:pt modelId="{9B7C749D-588B-471D-AC45-EADA0778DECC}" type="pres">
      <dgm:prSet presAssocID="{6783B0D3-99A0-457A-876E-5F9CA73F09A4}" presName="hierChild2" presStyleCnt="0"/>
      <dgm:spPr/>
    </dgm:pt>
    <dgm:pt modelId="{8C3CC831-00FD-4DF0-80D0-293502F4B4BE}" type="pres">
      <dgm:prSet presAssocID="{8F79F214-C791-4A10-9ACE-FF066629A77A}" presName="hierRoot1" presStyleCnt="0"/>
      <dgm:spPr/>
    </dgm:pt>
    <dgm:pt modelId="{22CA8909-0B10-4470-9368-09B361E0D6A8}" type="pres">
      <dgm:prSet presAssocID="{8F79F214-C791-4A10-9ACE-FF066629A77A}" presName="composite" presStyleCnt="0"/>
      <dgm:spPr/>
    </dgm:pt>
    <dgm:pt modelId="{887D6067-40FA-4D3B-AB0F-FC1887145497}" type="pres">
      <dgm:prSet presAssocID="{8F79F214-C791-4A10-9ACE-FF066629A77A}" presName="background" presStyleLbl="node0" presStyleIdx="2" presStyleCnt="3"/>
      <dgm:spPr/>
    </dgm:pt>
    <dgm:pt modelId="{C1292F48-63C7-4742-8CBA-B613201CD310}" type="pres">
      <dgm:prSet presAssocID="{8F79F214-C791-4A10-9ACE-FF066629A77A}" presName="text" presStyleLbl="fgAcc0" presStyleIdx="2" presStyleCnt="3">
        <dgm:presLayoutVars>
          <dgm:chPref val="3"/>
        </dgm:presLayoutVars>
      </dgm:prSet>
      <dgm:spPr/>
    </dgm:pt>
    <dgm:pt modelId="{E6CA0702-463A-4C18-9BC3-3700B288E096}" type="pres">
      <dgm:prSet presAssocID="{8F79F214-C791-4A10-9ACE-FF066629A77A}" presName="hierChild2" presStyleCnt="0"/>
      <dgm:spPr/>
    </dgm:pt>
  </dgm:ptLst>
  <dgm:cxnLst>
    <dgm:cxn modelId="{3A774E14-F68B-4E85-8A73-0B6D7DA25E0B}" type="presOf" srcId="{54084562-14EC-4685-8CAA-F64A58F91D38}" destId="{70848D43-08EA-4669-8047-E610F56ABE7C}" srcOrd="0" destOrd="0" presId="urn:microsoft.com/office/officeart/2005/8/layout/hierarchy1"/>
    <dgm:cxn modelId="{529EEB2C-CFFB-4C2E-A245-D6B5295E7BF4}" srcId="{54084562-14EC-4685-8CAA-F64A58F91D38}" destId="{6783B0D3-99A0-457A-876E-5F9CA73F09A4}" srcOrd="1" destOrd="0" parTransId="{6567741D-5134-49AF-BD67-1A7EBF8CA9A9}" sibTransId="{F37917F8-8327-4A60-B08F-FB48CDFC7FE4}"/>
    <dgm:cxn modelId="{47FC5B5B-A598-40EF-A33E-31A6701D9023}" type="presOf" srcId="{8F79F214-C791-4A10-9ACE-FF066629A77A}" destId="{C1292F48-63C7-4742-8CBA-B613201CD310}" srcOrd="0" destOrd="0" presId="urn:microsoft.com/office/officeart/2005/8/layout/hierarchy1"/>
    <dgm:cxn modelId="{0BA26C59-43EA-4C44-BC4D-40474E8A99A8}" type="presOf" srcId="{6783B0D3-99A0-457A-876E-5F9CA73F09A4}" destId="{37AEF361-384C-47A3-8A15-6BFD98CFCCEF}" srcOrd="0" destOrd="0" presId="urn:microsoft.com/office/officeart/2005/8/layout/hierarchy1"/>
    <dgm:cxn modelId="{CF657395-42B6-4AE9-B402-7A929CAF9ADB}" type="presOf" srcId="{73162FED-B308-4FC0-8949-EC2751A85411}" destId="{1DA03EF3-E51E-47A2-9C18-7DD594503CF9}" srcOrd="0" destOrd="0" presId="urn:microsoft.com/office/officeart/2005/8/layout/hierarchy1"/>
    <dgm:cxn modelId="{09040F97-1B4B-4443-8438-65F91DC3A730}" srcId="{54084562-14EC-4685-8CAA-F64A58F91D38}" destId="{8F79F214-C791-4A10-9ACE-FF066629A77A}" srcOrd="2" destOrd="0" parTransId="{1B8F843B-73BD-4F59-A20B-635630FFED62}" sibTransId="{192C8C8A-7086-4473-9536-2E71B1495FAF}"/>
    <dgm:cxn modelId="{926B74DB-4CC7-4A80-A4B7-87743CF49029}" srcId="{54084562-14EC-4685-8CAA-F64A58F91D38}" destId="{73162FED-B308-4FC0-8949-EC2751A85411}" srcOrd="0" destOrd="0" parTransId="{C10126C2-633C-43E5-B440-38A4733F8A3D}" sibTransId="{A4C8DDEB-AC58-472D-A06B-B7C874827FA8}"/>
    <dgm:cxn modelId="{89DA56A7-226E-413A-82F3-07A749A16965}" type="presParOf" srcId="{70848D43-08EA-4669-8047-E610F56ABE7C}" destId="{2B4D8183-D508-4493-AD07-6EB984022C21}" srcOrd="0" destOrd="0" presId="urn:microsoft.com/office/officeart/2005/8/layout/hierarchy1"/>
    <dgm:cxn modelId="{3968C4DA-DF46-4EC4-A67B-21E1537D16AB}" type="presParOf" srcId="{2B4D8183-D508-4493-AD07-6EB984022C21}" destId="{A761F5F0-0567-45B6-9092-0699BB17CF2E}" srcOrd="0" destOrd="0" presId="urn:microsoft.com/office/officeart/2005/8/layout/hierarchy1"/>
    <dgm:cxn modelId="{D8D86567-32BD-4952-ACA1-AB5841A01FA7}" type="presParOf" srcId="{A761F5F0-0567-45B6-9092-0699BB17CF2E}" destId="{B32976DF-59FE-43D6-8DE1-D60BB63AC40F}" srcOrd="0" destOrd="0" presId="urn:microsoft.com/office/officeart/2005/8/layout/hierarchy1"/>
    <dgm:cxn modelId="{24DD1DA7-26BB-45AA-82B8-26E18A4BC50D}" type="presParOf" srcId="{A761F5F0-0567-45B6-9092-0699BB17CF2E}" destId="{1DA03EF3-E51E-47A2-9C18-7DD594503CF9}" srcOrd="1" destOrd="0" presId="urn:microsoft.com/office/officeart/2005/8/layout/hierarchy1"/>
    <dgm:cxn modelId="{551468F9-47BA-487F-8410-D92CC1492FFD}" type="presParOf" srcId="{2B4D8183-D508-4493-AD07-6EB984022C21}" destId="{AAFDDDDD-167F-4D19-A508-27C5F5F8189E}" srcOrd="1" destOrd="0" presId="urn:microsoft.com/office/officeart/2005/8/layout/hierarchy1"/>
    <dgm:cxn modelId="{D6180014-BB60-4471-A03A-2C2EA4CDB214}" type="presParOf" srcId="{70848D43-08EA-4669-8047-E610F56ABE7C}" destId="{D03D8CDA-709D-4EBC-90FF-9DF500BF2FBA}" srcOrd="1" destOrd="0" presId="urn:microsoft.com/office/officeart/2005/8/layout/hierarchy1"/>
    <dgm:cxn modelId="{F123C67B-0F91-461C-A7EF-9657D6ED4B43}" type="presParOf" srcId="{D03D8CDA-709D-4EBC-90FF-9DF500BF2FBA}" destId="{086E2545-91A7-4963-9117-E13B8A5E2BF6}" srcOrd="0" destOrd="0" presId="urn:microsoft.com/office/officeart/2005/8/layout/hierarchy1"/>
    <dgm:cxn modelId="{EC651AF2-FEB7-48E6-B913-D840462D5373}" type="presParOf" srcId="{086E2545-91A7-4963-9117-E13B8A5E2BF6}" destId="{43F6C2F3-153C-4A3C-91A6-7C0BC433271E}" srcOrd="0" destOrd="0" presId="urn:microsoft.com/office/officeart/2005/8/layout/hierarchy1"/>
    <dgm:cxn modelId="{AC7F13F2-29FB-4725-9048-43BC5B1419AD}" type="presParOf" srcId="{086E2545-91A7-4963-9117-E13B8A5E2BF6}" destId="{37AEF361-384C-47A3-8A15-6BFD98CFCCEF}" srcOrd="1" destOrd="0" presId="urn:microsoft.com/office/officeart/2005/8/layout/hierarchy1"/>
    <dgm:cxn modelId="{EFF064F4-2C9D-4B2A-972C-3BB75316B2D5}" type="presParOf" srcId="{D03D8CDA-709D-4EBC-90FF-9DF500BF2FBA}" destId="{9B7C749D-588B-471D-AC45-EADA0778DECC}" srcOrd="1" destOrd="0" presId="urn:microsoft.com/office/officeart/2005/8/layout/hierarchy1"/>
    <dgm:cxn modelId="{303B80B1-316D-4C52-B884-9B50DC80F6A7}" type="presParOf" srcId="{70848D43-08EA-4669-8047-E610F56ABE7C}" destId="{8C3CC831-00FD-4DF0-80D0-293502F4B4BE}" srcOrd="2" destOrd="0" presId="urn:microsoft.com/office/officeart/2005/8/layout/hierarchy1"/>
    <dgm:cxn modelId="{84896D23-7CA8-451E-884C-37CBA0CA7E12}" type="presParOf" srcId="{8C3CC831-00FD-4DF0-80D0-293502F4B4BE}" destId="{22CA8909-0B10-4470-9368-09B361E0D6A8}" srcOrd="0" destOrd="0" presId="urn:microsoft.com/office/officeart/2005/8/layout/hierarchy1"/>
    <dgm:cxn modelId="{30095A89-AEA3-44E8-B63B-6E344D6FFC0C}" type="presParOf" srcId="{22CA8909-0B10-4470-9368-09B361E0D6A8}" destId="{887D6067-40FA-4D3B-AB0F-FC1887145497}" srcOrd="0" destOrd="0" presId="urn:microsoft.com/office/officeart/2005/8/layout/hierarchy1"/>
    <dgm:cxn modelId="{DF83FC6E-CB29-4981-B489-4D8C5C59441E}" type="presParOf" srcId="{22CA8909-0B10-4470-9368-09B361E0D6A8}" destId="{C1292F48-63C7-4742-8CBA-B613201CD310}" srcOrd="1" destOrd="0" presId="urn:microsoft.com/office/officeart/2005/8/layout/hierarchy1"/>
    <dgm:cxn modelId="{C245DD5E-E92F-48C8-A5FE-E79D3435E88D}" type="presParOf" srcId="{8C3CC831-00FD-4DF0-80D0-293502F4B4BE}" destId="{E6CA0702-463A-4C18-9BC3-3700B288E09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4739D8-B9E8-4D28-8FB2-E8551C912DC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15F1110-F8E2-44F8-8051-1E036DA1ED9C}">
      <dgm:prSet/>
      <dgm:spPr/>
      <dgm:t>
        <a:bodyPr/>
        <a:lstStyle/>
        <a:p>
          <a:r>
            <a:rPr lang="en-US" b="1" i="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Data Cleaning</a:t>
          </a:r>
          <a:r>
            <a:rPr lang="en-US" b="0" i="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Handling missing values, ensuring consistency in categorical fields, and standardizing formats.</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302D0930-23EA-40E2-89A4-08A286F1E4DD}" type="parTrans" cxnId="{15DDC71B-FDEB-4FDF-A9AD-1C29A6D676B7}">
      <dgm:prSet/>
      <dgm:spPr/>
      <dgm:t>
        <a:bodyPr/>
        <a:lstStyle/>
        <a:p>
          <a:endParaRPr lang="en-US"/>
        </a:p>
      </dgm:t>
    </dgm:pt>
    <dgm:pt modelId="{F3424EDA-81AB-4B55-8296-AF21BDF5AF69}" type="sibTrans" cxnId="{15DDC71B-FDEB-4FDF-A9AD-1C29A6D676B7}">
      <dgm:prSet/>
      <dgm:spPr/>
      <dgm:t>
        <a:bodyPr/>
        <a:lstStyle/>
        <a:p>
          <a:endParaRPr lang="en-US"/>
        </a:p>
      </dgm:t>
    </dgm:pt>
    <dgm:pt modelId="{ED34564E-E927-47F9-985F-695D51C2C200}">
      <dgm:prSet/>
      <dgm:spPr/>
      <dgm:t>
        <a:bodyPr/>
        <a:lstStyle/>
        <a:p>
          <a:r>
            <a:rPr lang="en-US" b="1" i="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Feature Engineering</a:t>
          </a:r>
          <a:r>
            <a:rPr lang="en-US" b="0" i="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Merging relevant attributes across different files to create a unified dataset for model training.</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66D9B3FF-D650-4C43-9C75-F51E52254C5B}" type="parTrans" cxnId="{95FBC055-0B0F-407E-8712-245220544858}">
      <dgm:prSet/>
      <dgm:spPr/>
      <dgm:t>
        <a:bodyPr/>
        <a:lstStyle/>
        <a:p>
          <a:endParaRPr lang="en-US"/>
        </a:p>
      </dgm:t>
    </dgm:pt>
    <dgm:pt modelId="{70346F29-D4A6-47ED-BB5F-D0156E89A1F5}" type="sibTrans" cxnId="{95FBC055-0B0F-407E-8712-245220544858}">
      <dgm:prSet/>
      <dgm:spPr/>
      <dgm:t>
        <a:bodyPr/>
        <a:lstStyle/>
        <a:p>
          <a:endParaRPr lang="en-US"/>
        </a:p>
      </dgm:t>
    </dgm:pt>
    <dgm:pt modelId="{638756D6-898B-4856-9252-0E8EC8F525BB}">
      <dgm:prSet/>
      <dgm:spPr/>
      <dgm:t>
        <a:bodyPr/>
        <a:lstStyle/>
        <a:p>
          <a:r>
            <a:rPr lang="en-US" b="1" i="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Data Transformation</a:t>
          </a:r>
          <a:r>
            <a:rPr lang="en-US" b="0" i="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b="0" i="0" baseline="0" dirty="0">
              <a:solidFill>
                <a:schemeClr val="bg1"/>
              </a:solidFill>
              <a:latin typeface="Calibri" panose="020F0502020204030204" pitchFamily="34" charset="0"/>
              <a:ea typeface="Calibri" panose="020F0502020204030204" pitchFamily="34" charset="0"/>
              <a:cs typeface="Calibri" panose="020F0502020204030204" pitchFamily="34" charset="0"/>
            </a:rPr>
            <a:t>Encoding categorical variables, normalizing numerical features, and handling imbalanced distributions where necessary. </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dgm:t>
    </dgm:pt>
    <dgm:pt modelId="{3A35D2CE-D26D-4779-B0F8-7156CC49F982}" type="parTrans" cxnId="{D8E91921-B783-4A35-848A-66FF79C17135}">
      <dgm:prSet/>
      <dgm:spPr/>
      <dgm:t>
        <a:bodyPr/>
        <a:lstStyle/>
        <a:p>
          <a:endParaRPr lang="en-US"/>
        </a:p>
      </dgm:t>
    </dgm:pt>
    <dgm:pt modelId="{E932109D-E1EC-4143-B2A5-21B5B01FBA4D}" type="sibTrans" cxnId="{D8E91921-B783-4A35-848A-66FF79C17135}">
      <dgm:prSet/>
      <dgm:spPr/>
      <dgm:t>
        <a:bodyPr/>
        <a:lstStyle/>
        <a:p>
          <a:endParaRPr lang="en-US"/>
        </a:p>
      </dgm:t>
    </dgm:pt>
    <dgm:pt modelId="{5F235B98-2B69-454C-AF80-1BAFA31B4187}" type="pres">
      <dgm:prSet presAssocID="{4A4739D8-B9E8-4D28-8FB2-E8551C912DCA}" presName="root" presStyleCnt="0">
        <dgm:presLayoutVars>
          <dgm:dir/>
          <dgm:resizeHandles val="exact"/>
        </dgm:presLayoutVars>
      </dgm:prSet>
      <dgm:spPr/>
    </dgm:pt>
    <dgm:pt modelId="{6A5A28E6-C687-45A7-A643-F9ACDE76A7FE}" type="pres">
      <dgm:prSet presAssocID="{115F1110-F8E2-44F8-8051-1E036DA1ED9C}" presName="compNode" presStyleCnt="0"/>
      <dgm:spPr/>
    </dgm:pt>
    <dgm:pt modelId="{FF7EF799-D82E-405E-9199-7FB25AF7C50D}" type="pres">
      <dgm:prSet presAssocID="{115F1110-F8E2-44F8-8051-1E036DA1ED9C}" presName="bgRect" presStyleLbl="bgShp" presStyleIdx="0" presStyleCnt="3" custLinFactNeighborX="-1664" custLinFactNeighborY="-20827"/>
      <dgm:spPr>
        <a:solidFill>
          <a:schemeClr val="accent2"/>
        </a:solidFill>
      </dgm:spPr>
    </dgm:pt>
    <dgm:pt modelId="{6F61F68E-7BCE-4CE1-AFF4-19544FD2F244}" type="pres">
      <dgm:prSet presAssocID="{115F1110-F8E2-44F8-8051-1E036DA1ED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7A286E5-E101-40AD-8648-7FB40890798A}" type="pres">
      <dgm:prSet presAssocID="{115F1110-F8E2-44F8-8051-1E036DA1ED9C}" presName="spaceRect" presStyleCnt="0"/>
      <dgm:spPr/>
    </dgm:pt>
    <dgm:pt modelId="{2D8B4474-A932-4BE2-9FE2-ECF78559BE1A}" type="pres">
      <dgm:prSet presAssocID="{115F1110-F8E2-44F8-8051-1E036DA1ED9C}" presName="parTx" presStyleLbl="revTx" presStyleIdx="0" presStyleCnt="3">
        <dgm:presLayoutVars>
          <dgm:chMax val="0"/>
          <dgm:chPref val="0"/>
        </dgm:presLayoutVars>
      </dgm:prSet>
      <dgm:spPr/>
    </dgm:pt>
    <dgm:pt modelId="{87EFB044-467F-44BF-81C0-8BF5BA06DCE1}" type="pres">
      <dgm:prSet presAssocID="{F3424EDA-81AB-4B55-8296-AF21BDF5AF69}" presName="sibTrans" presStyleCnt="0"/>
      <dgm:spPr/>
    </dgm:pt>
    <dgm:pt modelId="{D07FC883-9A83-4F67-AFF2-3BB3B4258400}" type="pres">
      <dgm:prSet presAssocID="{ED34564E-E927-47F9-985F-695D51C2C200}" presName="compNode" presStyleCnt="0"/>
      <dgm:spPr/>
    </dgm:pt>
    <dgm:pt modelId="{5B1C8FA0-413F-4466-BF1E-E01459EC511D}" type="pres">
      <dgm:prSet presAssocID="{ED34564E-E927-47F9-985F-695D51C2C200}" presName="bgRect" presStyleLbl="bgShp" presStyleIdx="1" presStyleCnt="3"/>
      <dgm:spPr>
        <a:solidFill>
          <a:schemeClr val="accent2"/>
        </a:solidFill>
      </dgm:spPr>
    </dgm:pt>
    <dgm:pt modelId="{370FD9C7-C5BA-495D-BD2A-04DF21D2A630}" type="pres">
      <dgm:prSet presAssocID="{ED34564E-E927-47F9-985F-695D51C2C2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968EA93-8698-464D-8C99-E4F5DFA77382}" type="pres">
      <dgm:prSet presAssocID="{ED34564E-E927-47F9-985F-695D51C2C200}" presName="spaceRect" presStyleCnt="0"/>
      <dgm:spPr/>
    </dgm:pt>
    <dgm:pt modelId="{8AEBEBE9-2917-4F7D-8EA8-E998656175CB}" type="pres">
      <dgm:prSet presAssocID="{ED34564E-E927-47F9-985F-695D51C2C200}" presName="parTx" presStyleLbl="revTx" presStyleIdx="1" presStyleCnt="3">
        <dgm:presLayoutVars>
          <dgm:chMax val="0"/>
          <dgm:chPref val="0"/>
        </dgm:presLayoutVars>
      </dgm:prSet>
      <dgm:spPr/>
    </dgm:pt>
    <dgm:pt modelId="{4E781076-020D-4DCB-8009-6AFDB32752DD}" type="pres">
      <dgm:prSet presAssocID="{70346F29-D4A6-47ED-BB5F-D0156E89A1F5}" presName="sibTrans" presStyleCnt="0"/>
      <dgm:spPr/>
    </dgm:pt>
    <dgm:pt modelId="{DB8ADCBB-A33B-47D4-9B18-A2B044460D88}" type="pres">
      <dgm:prSet presAssocID="{638756D6-898B-4856-9252-0E8EC8F525BB}" presName="compNode" presStyleCnt="0"/>
      <dgm:spPr/>
    </dgm:pt>
    <dgm:pt modelId="{FD154277-A9ED-4846-A1E1-29E6DC6349D0}" type="pres">
      <dgm:prSet presAssocID="{638756D6-898B-4856-9252-0E8EC8F525BB}" presName="bgRect" presStyleLbl="bgShp" presStyleIdx="2" presStyleCnt="3"/>
      <dgm:spPr>
        <a:solidFill>
          <a:schemeClr val="accent2"/>
        </a:solidFill>
      </dgm:spPr>
    </dgm:pt>
    <dgm:pt modelId="{D1BA5329-7C6E-4AF2-B152-1467736CCC0E}" type="pres">
      <dgm:prSet presAssocID="{638756D6-898B-4856-9252-0E8EC8F525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308715F6-2C93-4FD0-98C0-69FEB4E84C4F}" type="pres">
      <dgm:prSet presAssocID="{638756D6-898B-4856-9252-0E8EC8F525BB}" presName="spaceRect" presStyleCnt="0"/>
      <dgm:spPr/>
    </dgm:pt>
    <dgm:pt modelId="{856D5F69-2444-40E8-B690-EA9472A6B48D}" type="pres">
      <dgm:prSet presAssocID="{638756D6-898B-4856-9252-0E8EC8F525BB}" presName="parTx" presStyleLbl="revTx" presStyleIdx="2" presStyleCnt="3">
        <dgm:presLayoutVars>
          <dgm:chMax val="0"/>
          <dgm:chPref val="0"/>
        </dgm:presLayoutVars>
      </dgm:prSet>
      <dgm:spPr/>
    </dgm:pt>
  </dgm:ptLst>
  <dgm:cxnLst>
    <dgm:cxn modelId="{15DDC71B-FDEB-4FDF-A9AD-1C29A6D676B7}" srcId="{4A4739D8-B9E8-4D28-8FB2-E8551C912DCA}" destId="{115F1110-F8E2-44F8-8051-1E036DA1ED9C}" srcOrd="0" destOrd="0" parTransId="{302D0930-23EA-40E2-89A4-08A286F1E4DD}" sibTransId="{F3424EDA-81AB-4B55-8296-AF21BDF5AF69}"/>
    <dgm:cxn modelId="{F9D3141D-D8CF-4961-AD1F-EC797C46F8B0}" type="presOf" srcId="{115F1110-F8E2-44F8-8051-1E036DA1ED9C}" destId="{2D8B4474-A932-4BE2-9FE2-ECF78559BE1A}" srcOrd="0" destOrd="0" presId="urn:microsoft.com/office/officeart/2018/2/layout/IconVerticalSolidList"/>
    <dgm:cxn modelId="{D8E91921-B783-4A35-848A-66FF79C17135}" srcId="{4A4739D8-B9E8-4D28-8FB2-E8551C912DCA}" destId="{638756D6-898B-4856-9252-0E8EC8F525BB}" srcOrd="2" destOrd="0" parTransId="{3A35D2CE-D26D-4779-B0F8-7156CC49F982}" sibTransId="{E932109D-E1EC-4143-B2A5-21B5B01FBA4D}"/>
    <dgm:cxn modelId="{95FBC055-0B0F-407E-8712-245220544858}" srcId="{4A4739D8-B9E8-4D28-8FB2-E8551C912DCA}" destId="{ED34564E-E927-47F9-985F-695D51C2C200}" srcOrd="1" destOrd="0" parTransId="{66D9B3FF-D650-4C43-9C75-F51E52254C5B}" sibTransId="{70346F29-D4A6-47ED-BB5F-D0156E89A1F5}"/>
    <dgm:cxn modelId="{2045D1BC-BC2A-44EF-B01E-AC2820AF67AB}" type="presOf" srcId="{4A4739D8-B9E8-4D28-8FB2-E8551C912DCA}" destId="{5F235B98-2B69-454C-AF80-1BAFA31B4187}" srcOrd="0" destOrd="0" presId="urn:microsoft.com/office/officeart/2018/2/layout/IconVerticalSolidList"/>
    <dgm:cxn modelId="{FC994AE8-6F8A-44FC-8111-606E4B5A9018}" type="presOf" srcId="{638756D6-898B-4856-9252-0E8EC8F525BB}" destId="{856D5F69-2444-40E8-B690-EA9472A6B48D}" srcOrd="0" destOrd="0" presId="urn:microsoft.com/office/officeart/2018/2/layout/IconVerticalSolidList"/>
    <dgm:cxn modelId="{34514CE8-EB6B-486A-BD47-7BB2711BF130}" type="presOf" srcId="{ED34564E-E927-47F9-985F-695D51C2C200}" destId="{8AEBEBE9-2917-4F7D-8EA8-E998656175CB}" srcOrd="0" destOrd="0" presId="urn:microsoft.com/office/officeart/2018/2/layout/IconVerticalSolidList"/>
    <dgm:cxn modelId="{524B2CE4-1DF9-42E8-90EF-A0F3F052B9D7}" type="presParOf" srcId="{5F235B98-2B69-454C-AF80-1BAFA31B4187}" destId="{6A5A28E6-C687-45A7-A643-F9ACDE76A7FE}" srcOrd="0" destOrd="0" presId="urn:microsoft.com/office/officeart/2018/2/layout/IconVerticalSolidList"/>
    <dgm:cxn modelId="{9BB26AA4-0B4B-4588-89B6-EC885318D34C}" type="presParOf" srcId="{6A5A28E6-C687-45A7-A643-F9ACDE76A7FE}" destId="{FF7EF799-D82E-405E-9199-7FB25AF7C50D}" srcOrd="0" destOrd="0" presId="urn:microsoft.com/office/officeart/2018/2/layout/IconVerticalSolidList"/>
    <dgm:cxn modelId="{C57B74A7-F3D2-49FA-9885-014928C6AAC7}" type="presParOf" srcId="{6A5A28E6-C687-45A7-A643-F9ACDE76A7FE}" destId="{6F61F68E-7BCE-4CE1-AFF4-19544FD2F244}" srcOrd="1" destOrd="0" presId="urn:microsoft.com/office/officeart/2018/2/layout/IconVerticalSolidList"/>
    <dgm:cxn modelId="{964F871A-0097-46D6-B5A6-1244EB2E75F4}" type="presParOf" srcId="{6A5A28E6-C687-45A7-A643-F9ACDE76A7FE}" destId="{47A286E5-E101-40AD-8648-7FB40890798A}" srcOrd="2" destOrd="0" presId="urn:microsoft.com/office/officeart/2018/2/layout/IconVerticalSolidList"/>
    <dgm:cxn modelId="{CEEFF069-D542-4BA7-9648-38F313B7E7AE}" type="presParOf" srcId="{6A5A28E6-C687-45A7-A643-F9ACDE76A7FE}" destId="{2D8B4474-A932-4BE2-9FE2-ECF78559BE1A}" srcOrd="3" destOrd="0" presId="urn:microsoft.com/office/officeart/2018/2/layout/IconVerticalSolidList"/>
    <dgm:cxn modelId="{A3CDC877-AFEA-484B-A0B7-83B3973471CF}" type="presParOf" srcId="{5F235B98-2B69-454C-AF80-1BAFA31B4187}" destId="{87EFB044-467F-44BF-81C0-8BF5BA06DCE1}" srcOrd="1" destOrd="0" presId="urn:microsoft.com/office/officeart/2018/2/layout/IconVerticalSolidList"/>
    <dgm:cxn modelId="{FB057AB3-7D8A-41D0-84AF-3791E2049F3D}" type="presParOf" srcId="{5F235B98-2B69-454C-AF80-1BAFA31B4187}" destId="{D07FC883-9A83-4F67-AFF2-3BB3B4258400}" srcOrd="2" destOrd="0" presId="urn:microsoft.com/office/officeart/2018/2/layout/IconVerticalSolidList"/>
    <dgm:cxn modelId="{15D90C56-46F1-4B47-B67E-90FB41A445BD}" type="presParOf" srcId="{D07FC883-9A83-4F67-AFF2-3BB3B4258400}" destId="{5B1C8FA0-413F-4466-BF1E-E01459EC511D}" srcOrd="0" destOrd="0" presId="urn:microsoft.com/office/officeart/2018/2/layout/IconVerticalSolidList"/>
    <dgm:cxn modelId="{06E4C972-6AB8-4C26-B9E6-6062F565FC7C}" type="presParOf" srcId="{D07FC883-9A83-4F67-AFF2-3BB3B4258400}" destId="{370FD9C7-C5BA-495D-BD2A-04DF21D2A630}" srcOrd="1" destOrd="0" presId="urn:microsoft.com/office/officeart/2018/2/layout/IconVerticalSolidList"/>
    <dgm:cxn modelId="{81E25339-3068-4441-8FDF-500B289C8643}" type="presParOf" srcId="{D07FC883-9A83-4F67-AFF2-3BB3B4258400}" destId="{9968EA93-8698-464D-8C99-E4F5DFA77382}" srcOrd="2" destOrd="0" presId="urn:microsoft.com/office/officeart/2018/2/layout/IconVerticalSolidList"/>
    <dgm:cxn modelId="{142132B8-9A6C-4631-9E26-F8FE9B4CED16}" type="presParOf" srcId="{D07FC883-9A83-4F67-AFF2-3BB3B4258400}" destId="{8AEBEBE9-2917-4F7D-8EA8-E998656175CB}" srcOrd="3" destOrd="0" presId="urn:microsoft.com/office/officeart/2018/2/layout/IconVerticalSolidList"/>
    <dgm:cxn modelId="{7707EDDD-49E3-47AB-A97A-BF24DD762C83}" type="presParOf" srcId="{5F235B98-2B69-454C-AF80-1BAFA31B4187}" destId="{4E781076-020D-4DCB-8009-6AFDB32752DD}" srcOrd="3" destOrd="0" presId="urn:microsoft.com/office/officeart/2018/2/layout/IconVerticalSolidList"/>
    <dgm:cxn modelId="{073B7181-7CC9-4E1E-9222-192855615D80}" type="presParOf" srcId="{5F235B98-2B69-454C-AF80-1BAFA31B4187}" destId="{DB8ADCBB-A33B-47D4-9B18-A2B044460D88}" srcOrd="4" destOrd="0" presId="urn:microsoft.com/office/officeart/2018/2/layout/IconVerticalSolidList"/>
    <dgm:cxn modelId="{8ACB7C1F-F257-47C1-B84F-ED54CB595177}" type="presParOf" srcId="{DB8ADCBB-A33B-47D4-9B18-A2B044460D88}" destId="{FD154277-A9ED-4846-A1E1-29E6DC6349D0}" srcOrd="0" destOrd="0" presId="urn:microsoft.com/office/officeart/2018/2/layout/IconVerticalSolidList"/>
    <dgm:cxn modelId="{15FE8429-2B95-48F9-9B85-463207292569}" type="presParOf" srcId="{DB8ADCBB-A33B-47D4-9B18-A2B044460D88}" destId="{D1BA5329-7C6E-4AF2-B152-1467736CCC0E}" srcOrd="1" destOrd="0" presId="urn:microsoft.com/office/officeart/2018/2/layout/IconVerticalSolidList"/>
    <dgm:cxn modelId="{A18DBA82-C3CC-437B-B1B7-DCB6397776A3}" type="presParOf" srcId="{DB8ADCBB-A33B-47D4-9B18-A2B044460D88}" destId="{308715F6-2C93-4FD0-98C0-69FEB4E84C4F}" srcOrd="2" destOrd="0" presId="urn:microsoft.com/office/officeart/2018/2/layout/IconVerticalSolidList"/>
    <dgm:cxn modelId="{72697029-D109-4188-ABF5-287410DBA65C}" type="presParOf" srcId="{DB8ADCBB-A33B-47D4-9B18-A2B044460D88}" destId="{856D5F69-2444-40E8-B690-EA9472A6B4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F703D-D34F-4282-9707-A88B23944B3C}">
      <dsp:nvSpPr>
        <dsp:cNvPr id="0" name=""/>
        <dsp:cNvSpPr/>
      </dsp:nvSpPr>
      <dsp:spPr>
        <a:xfrm>
          <a:off x="0" y="63202"/>
          <a:ext cx="10930484" cy="83531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59C93084-D70E-4E5F-9965-475E138048A5}">
      <dsp:nvSpPr>
        <dsp:cNvPr id="0" name=""/>
        <dsp:cNvSpPr/>
      </dsp:nvSpPr>
      <dsp:spPr>
        <a:xfrm>
          <a:off x="252683" y="189594"/>
          <a:ext cx="459423" cy="459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E86B03-84FD-4C89-91FE-473AAD231C35}">
      <dsp:nvSpPr>
        <dsp:cNvPr id="0" name=""/>
        <dsp:cNvSpPr/>
      </dsp:nvSpPr>
      <dsp:spPr>
        <a:xfrm>
          <a:off x="964789" y="1648"/>
          <a:ext cx="9965694" cy="83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404" tIns="88404" rIns="88404" bIns="88404"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Input</a:t>
          </a:r>
          <a:r>
            <a:rPr lang="en-US" sz="1900" b="0"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sz="19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Historical enrollment data, external influencing factors (e.g., policies, economic trends).</a:t>
          </a:r>
          <a:endParaRPr lang="en-US" sz="19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964789" y="1648"/>
        <a:ext cx="9965694" cy="835315"/>
      </dsp:txXfrm>
    </dsp:sp>
    <dsp:sp modelId="{31961232-562D-4F71-A82E-A1995E94CEDF}">
      <dsp:nvSpPr>
        <dsp:cNvPr id="0" name=""/>
        <dsp:cNvSpPr/>
      </dsp:nvSpPr>
      <dsp:spPr>
        <a:xfrm>
          <a:off x="0" y="1045792"/>
          <a:ext cx="10930484" cy="83531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F495343A-0A48-4697-A562-4429C4EC8FD7}">
      <dsp:nvSpPr>
        <dsp:cNvPr id="0" name=""/>
        <dsp:cNvSpPr/>
      </dsp:nvSpPr>
      <dsp:spPr>
        <a:xfrm>
          <a:off x="252683" y="1233738"/>
          <a:ext cx="459423" cy="459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EF4B73-C6C6-4C2B-BC7F-9E53FA04EC92}">
      <dsp:nvSpPr>
        <dsp:cNvPr id="0" name=""/>
        <dsp:cNvSpPr/>
      </dsp:nvSpPr>
      <dsp:spPr>
        <a:xfrm>
          <a:off x="964789" y="1045792"/>
          <a:ext cx="9965694" cy="83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404" tIns="88404" rIns="88404" bIns="88404"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Processing</a:t>
          </a:r>
          <a:r>
            <a:rPr lang="en-US" sz="1900" b="0"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sz="19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Machine learning models analyze data and predict future enrollment under </a:t>
          </a:r>
          <a:r>
            <a:rPr lang="en-US" sz="1900" b="1"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Baseline, Optimistic, and Pessimistic</a:t>
          </a:r>
          <a:r>
            <a:rPr lang="en-US" sz="19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 scenarios.</a:t>
          </a:r>
          <a:endParaRPr lang="en-US" sz="19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964789" y="1045792"/>
        <a:ext cx="9965694" cy="835315"/>
      </dsp:txXfrm>
    </dsp:sp>
    <dsp:sp modelId="{BA3CDA30-222C-4BBB-9D8C-9935936938D7}">
      <dsp:nvSpPr>
        <dsp:cNvPr id="0" name=""/>
        <dsp:cNvSpPr/>
      </dsp:nvSpPr>
      <dsp:spPr>
        <a:xfrm>
          <a:off x="0" y="2089937"/>
          <a:ext cx="10930484" cy="83531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A5A9702F-B6B7-405D-9A42-11BC428B46F8}">
      <dsp:nvSpPr>
        <dsp:cNvPr id="0" name=""/>
        <dsp:cNvSpPr/>
      </dsp:nvSpPr>
      <dsp:spPr>
        <a:xfrm>
          <a:off x="252683" y="2277883"/>
          <a:ext cx="459423" cy="459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E045A-DF1A-4B94-9B59-557599661597}">
      <dsp:nvSpPr>
        <dsp:cNvPr id="0" name=""/>
        <dsp:cNvSpPr/>
      </dsp:nvSpPr>
      <dsp:spPr>
        <a:xfrm>
          <a:off x="964789" y="2089937"/>
          <a:ext cx="9965694" cy="83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404" tIns="88404" rIns="88404" bIns="88404"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Output</a:t>
          </a:r>
          <a:r>
            <a:rPr lang="en-US" sz="1900" b="0"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sz="19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Interactive </a:t>
          </a:r>
          <a:r>
            <a:rPr lang="en-US" sz="1900" b="1"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Power BI dashboard</a:t>
          </a:r>
          <a:r>
            <a:rPr lang="en-US" sz="19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 displaying scenario-based enrollment forecasts with user-friendly filters for region, academic level, and year range.</a:t>
          </a:r>
          <a:endParaRPr lang="en-US" sz="19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964789" y="2089937"/>
        <a:ext cx="9965694" cy="835315"/>
      </dsp:txXfrm>
    </dsp:sp>
    <dsp:sp modelId="{FE35C9E5-88D7-47F9-BA9F-835CA1FD17DB}">
      <dsp:nvSpPr>
        <dsp:cNvPr id="0" name=""/>
        <dsp:cNvSpPr/>
      </dsp:nvSpPr>
      <dsp:spPr>
        <a:xfrm>
          <a:off x="0" y="3134082"/>
          <a:ext cx="10930484" cy="835315"/>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84C7A092-CD42-464D-A353-B137EE566F53}">
      <dsp:nvSpPr>
        <dsp:cNvPr id="0" name=""/>
        <dsp:cNvSpPr/>
      </dsp:nvSpPr>
      <dsp:spPr>
        <a:xfrm>
          <a:off x="252683" y="3322028"/>
          <a:ext cx="459423" cy="4594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81E206-CE46-453F-BA0E-E7E20A739F1B}">
      <dsp:nvSpPr>
        <dsp:cNvPr id="0" name=""/>
        <dsp:cNvSpPr/>
      </dsp:nvSpPr>
      <dsp:spPr>
        <a:xfrm>
          <a:off x="964789" y="3134082"/>
          <a:ext cx="9965694" cy="83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404" tIns="88404" rIns="88404" bIns="88404"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Real-World Problem Solved</a:t>
          </a:r>
          <a:r>
            <a:rPr lang="en-US" sz="1900" b="0" i="0" kern="1200" baseline="0" dirty="0">
              <a:solidFill>
                <a:schemeClr val="accent3"/>
              </a:solidFill>
              <a:latin typeface="Calibri" panose="020F0502020204030204" pitchFamily="34" charset="0"/>
              <a:ea typeface="Calibri" panose="020F0502020204030204" pitchFamily="34" charset="0"/>
              <a:cs typeface="Calibri" panose="020F0502020204030204" pitchFamily="34" charset="0"/>
            </a:rPr>
            <a:t>: </a:t>
          </a:r>
          <a:r>
            <a:rPr lang="en-US" sz="19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Helps universities and policymakers make informed decisions about academic planning, resource allocation, and policy adjustments based on predictive insights.</a:t>
          </a:r>
          <a:endParaRPr lang="en-US" sz="19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964789" y="3134082"/>
        <a:ext cx="9965694" cy="835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46444-57E3-4BDA-AE73-2DCC50196020}">
      <dsp:nvSpPr>
        <dsp:cNvPr id="0" name=""/>
        <dsp:cNvSpPr/>
      </dsp:nvSpPr>
      <dsp:spPr>
        <a:xfrm>
          <a:off x="81810" y="427178"/>
          <a:ext cx="1511706" cy="151170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77EC-EB47-4EC5-9BDF-245264C5BAF1}">
      <dsp:nvSpPr>
        <dsp:cNvPr id="0" name=""/>
        <dsp:cNvSpPr/>
      </dsp:nvSpPr>
      <dsp:spPr>
        <a:xfrm>
          <a:off x="399268" y="744637"/>
          <a:ext cx="876789" cy="876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B17E52-B007-4248-A061-EC96B7E9BF70}">
      <dsp:nvSpPr>
        <dsp:cNvPr id="0" name=""/>
        <dsp:cNvSpPr/>
      </dsp:nvSpPr>
      <dsp:spPr>
        <a:xfrm>
          <a:off x="1917453" y="427178"/>
          <a:ext cx="3563307" cy="151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Data Integration: </a:t>
          </a:r>
          <a:r>
            <a:rPr lang="en-US" sz="2400" b="0" i="0" kern="1200" baseline="0" dirty="0">
              <a:latin typeface="Calibri" panose="020F0502020204030204" pitchFamily="34" charset="0"/>
              <a:ea typeface="Calibri" panose="020F0502020204030204" pitchFamily="34" charset="0"/>
              <a:cs typeface="Calibri" panose="020F0502020204030204" pitchFamily="34" charset="0"/>
            </a:rPr>
            <a:t>Merging multiple CSV files with different structures.</a:t>
          </a:r>
          <a:endParaRPr lang="en-US" sz="2400" kern="1200" dirty="0">
            <a:latin typeface="Calibri" panose="020F0502020204030204" pitchFamily="34" charset="0"/>
            <a:ea typeface="Calibri" panose="020F0502020204030204" pitchFamily="34" charset="0"/>
            <a:cs typeface="Calibri" panose="020F0502020204030204" pitchFamily="34" charset="0"/>
          </a:endParaRPr>
        </a:p>
      </dsp:txBody>
      <dsp:txXfrm>
        <a:off x="1917453" y="427178"/>
        <a:ext cx="3563307" cy="1511706"/>
      </dsp:txXfrm>
    </dsp:sp>
    <dsp:sp modelId="{9F1BC96D-0260-4CBC-9377-C1EBE1F86BD5}">
      <dsp:nvSpPr>
        <dsp:cNvPr id="0" name=""/>
        <dsp:cNvSpPr/>
      </dsp:nvSpPr>
      <dsp:spPr>
        <a:xfrm>
          <a:off x="6101639" y="427178"/>
          <a:ext cx="1511706" cy="151170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02AAC-4FCA-4899-ACDE-2E8B2FE43D82}">
      <dsp:nvSpPr>
        <dsp:cNvPr id="0" name=""/>
        <dsp:cNvSpPr/>
      </dsp:nvSpPr>
      <dsp:spPr>
        <a:xfrm>
          <a:off x="6419097" y="744637"/>
          <a:ext cx="876789" cy="876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CF403A-E6CF-438C-8A95-33FCBB2F4364}">
      <dsp:nvSpPr>
        <dsp:cNvPr id="0" name=""/>
        <dsp:cNvSpPr/>
      </dsp:nvSpPr>
      <dsp:spPr>
        <a:xfrm>
          <a:off x="7937282" y="427178"/>
          <a:ext cx="3563307" cy="151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Missing &amp; Noisy Data</a:t>
          </a:r>
          <a:r>
            <a:rPr lang="en-US" sz="2400" b="0"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b="0" i="0" kern="1200" baseline="0" dirty="0">
              <a:latin typeface="Calibri" panose="020F0502020204030204" pitchFamily="34" charset="0"/>
              <a:ea typeface="Calibri" panose="020F0502020204030204" pitchFamily="34" charset="0"/>
              <a:cs typeface="Calibri" panose="020F0502020204030204" pitchFamily="34" charset="0"/>
            </a:rPr>
            <a:t>Handling gaps and inconsistencies in historical records.</a:t>
          </a:r>
          <a:endParaRPr lang="en-US" sz="2400" kern="1200" dirty="0">
            <a:latin typeface="Calibri" panose="020F0502020204030204" pitchFamily="34" charset="0"/>
            <a:ea typeface="Calibri" panose="020F0502020204030204" pitchFamily="34" charset="0"/>
            <a:cs typeface="Calibri" panose="020F0502020204030204" pitchFamily="34" charset="0"/>
          </a:endParaRPr>
        </a:p>
      </dsp:txBody>
      <dsp:txXfrm>
        <a:off x="7937282" y="427178"/>
        <a:ext cx="3563307" cy="1511706"/>
      </dsp:txXfrm>
    </dsp:sp>
    <dsp:sp modelId="{AFC7729D-ACD9-4BB4-8EE6-588A48BE4E40}">
      <dsp:nvSpPr>
        <dsp:cNvPr id="0" name=""/>
        <dsp:cNvSpPr/>
      </dsp:nvSpPr>
      <dsp:spPr>
        <a:xfrm>
          <a:off x="81810" y="2733127"/>
          <a:ext cx="1511706" cy="151170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B94E4-4C54-470A-A882-86C8186F6FD2}">
      <dsp:nvSpPr>
        <dsp:cNvPr id="0" name=""/>
        <dsp:cNvSpPr/>
      </dsp:nvSpPr>
      <dsp:spPr>
        <a:xfrm>
          <a:off x="399268" y="3050585"/>
          <a:ext cx="876789" cy="8767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FE9D-2ED8-4F45-B72D-5E134676131F}">
      <dsp:nvSpPr>
        <dsp:cNvPr id="0" name=""/>
        <dsp:cNvSpPr/>
      </dsp:nvSpPr>
      <dsp:spPr>
        <a:xfrm>
          <a:off x="1917453" y="2733127"/>
          <a:ext cx="3563307" cy="151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Feature Selection</a:t>
          </a:r>
          <a:r>
            <a:rPr lang="en-US" sz="2400" b="0"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b="0" i="0" kern="1200" baseline="0" dirty="0">
              <a:latin typeface="Calibri" panose="020F0502020204030204" pitchFamily="34" charset="0"/>
              <a:ea typeface="Calibri" panose="020F0502020204030204" pitchFamily="34" charset="0"/>
              <a:cs typeface="Calibri" panose="020F0502020204030204" pitchFamily="34" charset="0"/>
            </a:rPr>
            <a:t>Identifying key predictors that influence enrollment trends.</a:t>
          </a:r>
          <a:endParaRPr lang="en-US" sz="2400" kern="1200" dirty="0">
            <a:latin typeface="Calibri" panose="020F0502020204030204" pitchFamily="34" charset="0"/>
            <a:ea typeface="Calibri" panose="020F0502020204030204" pitchFamily="34" charset="0"/>
            <a:cs typeface="Calibri" panose="020F0502020204030204" pitchFamily="34" charset="0"/>
          </a:endParaRPr>
        </a:p>
      </dsp:txBody>
      <dsp:txXfrm>
        <a:off x="1917453" y="2733127"/>
        <a:ext cx="3563307" cy="1511706"/>
      </dsp:txXfrm>
    </dsp:sp>
    <dsp:sp modelId="{AB17D1C0-7A94-45AC-A6E6-10E720FAB7B2}">
      <dsp:nvSpPr>
        <dsp:cNvPr id="0" name=""/>
        <dsp:cNvSpPr/>
      </dsp:nvSpPr>
      <dsp:spPr>
        <a:xfrm>
          <a:off x="6101639" y="2733127"/>
          <a:ext cx="1511706" cy="151170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88CF6-F98C-4F93-8CF4-078310D84A94}">
      <dsp:nvSpPr>
        <dsp:cNvPr id="0" name=""/>
        <dsp:cNvSpPr/>
      </dsp:nvSpPr>
      <dsp:spPr>
        <a:xfrm>
          <a:off x="6419097" y="3050585"/>
          <a:ext cx="876789" cy="876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6C680-5054-4196-8CF5-39B500282CD3}">
      <dsp:nvSpPr>
        <dsp:cNvPr id="0" name=""/>
        <dsp:cNvSpPr/>
      </dsp:nvSpPr>
      <dsp:spPr>
        <a:xfrm>
          <a:off x="7937282" y="2733127"/>
          <a:ext cx="3563307" cy="151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External Factors</a:t>
          </a:r>
          <a:r>
            <a:rPr lang="en-US" sz="2400" b="0" i="0" kern="1200" baseline="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b="0" i="0" kern="1200" baseline="0" dirty="0">
              <a:latin typeface="Calibri" panose="020F0502020204030204" pitchFamily="34" charset="0"/>
              <a:ea typeface="Calibri" panose="020F0502020204030204" pitchFamily="34" charset="0"/>
              <a:cs typeface="Calibri" panose="020F0502020204030204" pitchFamily="34" charset="0"/>
            </a:rPr>
            <a:t>Accounting for sudden changes (e.g., policy shifts, economic conditions). </a:t>
          </a:r>
          <a:endParaRPr lang="en-US" sz="2400" kern="1200" dirty="0">
            <a:latin typeface="Calibri" panose="020F0502020204030204" pitchFamily="34" charset="0"/>
            <a:ea typeface="Calibri" panose="020F0502020204030204" pitchFamily="34" charset="0"/>
            <a:cs typeface="Calibri" panose="020F0502020204030204" pitchFamily="34" charset="0"/>
          </a:endParaRPr>
        </a:p>
      </dsp:txBody>
      <dsp:txXfrm>
        <a:off x="7937282" y="2733127"/>
        <a:ext cx="3563307" cy="1511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76DF-59FE-43D6-8DE1-D60BB63AC40F}">
      <dsp:nvSpPr>
        <dsp:cNvPr id="0" name=""/>
        <dsp:cNvSpPr/>
      </dsp:nvSpPr>
      <dsp:spPr>
        <a:xfrm>
          <a:off x="0" y="1129807"/>
          <a:ext cx="3257550" cy="20685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A03EF3-E51E-47A2-9C18-7DD594503CF9}">
      <dsp:nvSpPr>
        <dsp:cNvPr id="0" name=""/>
        <dsp:cNvSpPr/>
      </dsp:nvSpPr>
      <dsp:spPr>
        <a:xfrm>
          <a:off x="361949" y="1473660"/>
          <a:ext cx="3257550" cy="20685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Feature Engineering</a:t>
          </a:r>
          <a:r>
            <a:rPr lang="en-US" sz="2100" b="0" i="0" kern="120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sz="2100" b="0" i="0" kern="1200" baseline="0" dirty="0">
              <a:latin typeface="Calibri" panose="020F0502020204030204" pitchFamily="34" charset="0"/>
              <a:ea typeface="Calibri" panose="020F0502020204030204" pitchFamily="34" charset="0"/>
              <a:cs typeface="Calibri" panose="020F0502020204030204" pitchFamily="34" charset="0"/>
            </a:rPr>
            <a:t>Encoding categorical variables and normalizing numerical features.</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422535" y="1534246"/>
        <a:ext cx="3136378" cy="1947372"/>
      </dsp:txXfrm>
    </dsp:sp>
    <dsp:sp modelId="{43F6C2F3-153C-4A3C-91A6-7C0BC433271E}">
      <dsp:nvSpPr>
        <dsp:cNvPr id="0" name=""/>
        <dsp:cNvSpPr/>
      </dsp:nvSpPr>
      <dsp:spPr>
        <a:xfrm>
          <a:off x="3981450" y="1129807"/>
          <a:ext cx="3257550" cy="20685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AEF361-384C-47A3-8A15-6BFD98CFCCEF}">
      <dsp:nvSpPr>
        <dsp:cNvPr id="0" name=""/>
        <dsp:cNvSpPr/>
      </dsp:nvSpPr>
      <dsp:spPr>
        <a:xfrm>
          <a:off x="4343400" y="1473660"/>
          <a:ext cx="3257550" cy="20685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Hyperparameter Tuning</a:t>
          </a:r>
          <a:r>
            <a:rPr lang="en-US" sz="2100" b="0" i="0" kern="1200" baseline="0" dirty="0">
              <a:latin typeface="Calibri" panose="020F0502020204030204" pitchFamily="34" charset="0"/>
              <a:ea typeface="Calibri" panose="020F0502020204030204" pitchFamily="34" charset="0"/>
              <a:cs typeface="Calibri" panose="020F0502020204030204" pitchFamily="34" charset="0"/>
            </a:rPr>
            <a:t>: Using techniques like </a:t>
          </a:r>
          <a:r>
            <a:rPr lang="en-US" sz="2100" b="1" i="0" kern="1200" baseline="0" dirty="0" err="1">
              <a:latin typeface="Calibri" panose="020F0502020204030204" pitchFamily="34" charset="0"/>
              <a:ea typeface="Calibri" panose="020F0502020204030204" pitchFamily="34" charset="0"/>
              <a:cs typeface="Calibri" panose="020F0502020204030204" pitchFamily="34" charset="0"/>
            </a:rPr>
            <a:t>Optuna</a:t>
          </a:r>
          <a:r>
            <a:rPr lang="en-US" sz="2100" b="0" i="0" kern="1200" baseline="0" dirty="0">
              <a:latin typeface="Calibri" panose="020F0502020204030204" pitchFamily="34" charset="0"/>
              <a:ea typeface="Calibri" panose="020F0502020204030204" pitchFamily="34" charset="0"/>
              <a:cs typeface="Calibri" panose="020F0502020204030204" pitchFamily="34" charset="0"/>
            </a:rPr>
            <a:t> to fine-tune models for optimal accuracy.</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4403986" y="1534246"/>
        <a:ext cx="3136378" cy="1947372"/>
      </dsp:txXfrm>
    </dsp:sp>
    <dsp:sp modelId="{887D6067-40FA-4D3B-AB0F-FC1887145497}">
      <dsp:nvSpPr>
        <dsp:cNvPr id="0" name=""/>
        <dsp:cNvSpPr/>
      </dsp:nvSpPr>
      <dsp:spPr>
        <a:xfrm>
          <a:off x="7962900" y="1129807"/>
          <a:ext cx="3257550" cy="206854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292F48-63C7-4742-8CBA-B613201CD310}">
      <dsp:nvSpPr>
        <dsp:cNvPr id="0" name=""/>
        <dsp:cNvSpPr/>
      </dsp:nvSpPr>
      <dsp:spPr>
        <a:xfrm>
          <a:off x="8324850" y="1473660"/>
          <a:ext cx="3257550" cy="20685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Deployment</a:t>
          </a:r>
          <a:r>
            <a:rPr lang="en-US" sz="2100" b="0" i="0" kern="1200" baseline="0" dirty="0">
              <a:solidFill>
                <a:srgbClr val="C00000"/>
              </a:solidFill>
              <a:latin typeface="Calibri" panose="020F0502020204030204" pitchFamily="34" charset="0"/>
              <a:ea typeface="Calibri" panose="020F0502020204030204" pitchFamily="34" charset="0"/>
              <a:cs typeface="Calibri" panose="020F0502020204030204" pitchFamily="34" charset="0"/>
            </a:rPr>
            <a:t>:</a:t>
          </a:r>
          <a:r>
            <a:rPr lang="en-US" sz="2100" b="0" i="0" kern="1200" baseline="0" dirty="0">
              <a:latin typeface="Calibri" panose="020F0502020204030204" pitchFamily="34" charset="0"/>
              <a:ea typeface="Calibri" panose="020F0502020204030204" pitchFamily="34" charset="0"/>
              <a:cs typeface="Calibri" panose="020F0502020204030204" pitchFamily="34" charset="0"/>
            </a:rPr>
            <a:t> Forecasts will be integrated into an interactive </a:t>
          </a:r>
          <a:r>
            <a:rPr lang="en-US" sz="2100" b="1" i="0" kern="1200" baseline="0" dirty="0">
              <a:latin typeface="Calibri" panose="020F0502020204030204" pitchFamily="34" charset="0"/>
              <a:ea typeface="Calibri" panose="020F0502020204030204" pitchFamily="34" charset="0"/>
              <a:cs typeface="Calibri" panose="020F0502020204030204" pitchFamily="34" charset="0"/>
            </a:rPr>
            <a:t>Power BI dashboard</a:t>
          </a:r>
          <a:r>
            <a:rPr lang="en-US" sz="2100" b="0" i="0" kern="1200" baseline="0" dirty="0">
              <a:latin typeface="Calibri" panose="020F0502020204030204" pitchFamily="34" charset="0"/>
              <a:ea typeface="Calibri" panose="020F0502020204030204" pitchFamily="34" charset="0"/>
              <a:cs typeface="Calibri" panose="020F0502020204030204" pitchFamily="34" charset="0"/>
            </a:rPr>
            <a:t> for easy access and decision-making. </a:t>
          </a:r>
          <a:endParaRPr lang="en-US" sz="2100" kern="1200" dirty="0">
            <a:latin typeface="Calibri" panose="020F0502020204030204" pitchFamily="34" charset="0"/>
            <a:ea typeface="Calibri" panose="020F0502020204030204" pitchFamily="34" charset="0"/>
            <a:cs typeface="Calibri" panose="020F0502020204030204" pitchFamily="34" charset="0"/>
          </a:endParaRPr>
        </a:p>
      </dsp:txBody>
      <dsp:txXfrm>
        <a:off x="8385436" y="1534246"/>
        <a:ext cx="3136378" cy="19473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EF799-D82E-405E-9199-7FB25AF7C50D}">
      <dsp:nvSpPr>
        <dsp:cNvPr id="0" name=""/>
        <dsp:cNvSpPr/>
      </dsp:nvSpPr>
      <dsp:spPr>
        <a:xfrm>
          <a:off x="0" y="0"/>
          <a:ext cx="10374313" cy="1222076"/>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6F61F68E-7BCE-4CE1-AFF4-19544FD2F244}">
      <dsp:nvSpPr>
        <dsp:cNvPr id="0" name=""/>
        <dsp:cNvSpPr/>
      </dsp:nvSpPr>
      <dsp:spPr>
        <a:xfrm>
          <a:off x="369678" y="275489"/>
          <a:ext cx="672142" cy="6721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8B4474-A932-4BE2-9FE2-ECF78559BE1A}">
      <dsp:nvSpPr>
        <dsp:cNvPr id="0" name=""/>
        <dsp:cNvSpPr/>
      </dsp:nvSpPr>
      <dsp:spPr>
        <a:xfrm>
          <a:off x="1411498" y="522"/>
          <a:ext cx="8962814" cy="122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336" tIns="129336" rIns="129336" bIns="129336" numCol="1" spcCol="1270" anchor="ctr" anchorCtr="0">
          <a:noAutofit/>
        </a:bodyPr>
        <a:lstStyle/>
        <a:p>
          <a:pPr marL="0" lvl="0" indent="0" algn="l" defTabSz="1022350">
            <a:lnSpc>
              <a:spcPct val="90000"/>
            </a:lnSpc>
            <a:spcBef>
              <a:spcPct val="0"/>
            </a:spcBef>
            <a:spcAft>
              <a:spcPct val="35000"/>
            </a:spcAft>
            <a:buNone/>
          </a:pPr>
          <a:r>
            <a:rPr lang="en-US" sz="2300" b="1" i="0" kern="120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Data Cleaning</a:t>
          </a:r>
          <a:r>
            <a:rPr lang="en-US" sz="2300" b="0" i="0" kern="120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3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Handling missing values, ensuring consistency in categorical fields, and standardizing formats.</a:t>
          </a:r>
          <a:endParaRPr lang="en-US" sz="23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411498" y="522"/>
        <a:ext cx="8962814" cy="1222076"/>
      </dsp:txXfrm>
    </dsp:sp>
    <dsp:sp modelId="{5B1C8FA0-413F-4466-BF1E-E01459EC511D}">
      <dsp:nvSpPr>
        <dsp:cNvPr id="0" name=""/>
        <dsp:cNvSpPr/>
      </dsp:nvSpPr>
      <dsp:spPr>
        <a:xfrm>
          <a:off x="0" y="1528118"/>
          <a:ext cx="10374313" cy="1222076"/>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370FD9C7-C5BA-495D-BD2A-04DF21D2A630}">
      <dsp:nvSpPr>
        <dsp:cNvPr id="0" name=""/>
        <dsp:cNvSpPr/>
      </dsp:nvSpPr>
      <dsp:spPr>
        <a:xfrm>
          <a:off x="369678" y="1803085"/>
          <a:ext cx="672142" cy="6721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BEBE9-2917-4F7D-8EA8-E998656175CB}">
      <dsp:nvSpPr>
        <dsp:cNvPr id="0" name=""/>
        <dsp:cNvSpPr/>
      </dsp:nvSpPr>
      <dsp:spPr>
        <a:xfrm>
          <a:off x="1411498" y="1528118"/>
          <a:ext cx="8962814" cy="122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336" tIns="129336" rIns="129336" bIns="129336" numCol="1" spcCol="1270" anchor="ctr" anchorCtr="0">
          <a:noAutofit/>
        </a:bodyPr>
        <a:lstStyle/>
        <a:p>
          <a:pPr marL="0" lvl="0" indent="0" algn="l" defTabSz="1022350">
            <a:lnSpc>
              <a:spcPct val="90000"/>
            </a:lnSpc>
            <a:spcBef>
              <a:spcPct val="0"/>
            </a:spcBef>
            <a:spcAft>
              <a:spcPct val="35000"/>
            </a:spcAft>
            <a:buNone/>
          </a:pPr>
          <a:r>
            <a:rPr lang="en-US" sz="2300" b="1" i="0" kern="120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Feature Engineering</a:t>
          </a:r>
          <a:r>
            <a:rPr lang="en-US" sz="2300" b="0" i="0" kern="120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3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Merging relevant attributes across different files to create a unified dataset for model training.</a:t>
          </a:r>
          <a:endParaRPr lang="en-US" sz="23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411498" y="1528118"/>
        <a:ext cx="8962814" cy="1222076"/>
      </dsp:txXfrm>
    </dsp:sp>
    <dsp:sp modelId="{FD154277-A9ED-4846-A1E1-29E6DC6349D0}">
      <dsp:nvSpPr>
        <dsp:cNvPr id="0" name=""/>
        <dsp:cNvSpPr/>
      </dsp:nvSpPr>
      <dsp:spPr>
        <a:xfrm>
          <a:off x="0" y="3055714"/>
          <a:ext cx="10374313" cy="1222076"/>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D1BA5329-7C6E-4AF2-B152-1467736CCC0E}">
      <dsp:nvSpPr>
        <dsp:cNvPr id="0" name=""/>
        <dsp:cNvSpPr/>
      </dsp:nvSpPr>
      <dsp:spPr>
        <a:xfrm>
          <a:off x="369678" y="3330681"/>
          <a:ext cx="672142" cy="6721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D5F69-2444-40E8-B690-EA9472A6B48D}">
      <dsp:nvSpPr>
        <dsp:cNvPr id="0" name=""/>
        <dsp:cNvSpPr/>
      </dsp:nvSpPr>
      <dsp:spPr>
        <a:xfrm>
          <a:off x="1411498" y="3055714"/>
          <a:ext cx="8962814" cy="122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336" tIns="129336" rIns="129336" bIns="129336" numCol="1" spcCol="1270" anchor="ctr" anchorCtr="0">
          <a:noAutofit/>
        </a:bodyPr>
        <a:lstStyle/>
        <a:p>
          <a:pPr marL="0" lvl="0" indent="0" algn="l" defTabSz="1022350">
            <a:lnSpc>
              <a:spcPct val="90000"/>
            </a:lnSpc>
            <a:spcBef>
              <a:spcPct val="0"/>
            </a:spcBef>
            <a:spcAft>
              <a:spcPct val="35000"/>
            </a:spcAft>
            <a:buNone/>
          </a:pPr>
          <a:r>
            <a:rPr lang="en-US" sz="2300" b="1" i="0" kern="120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Data Transformation</a:t>
          </a:r>
          <a:r>
            <a:rPr lang="en-US" sz="2300" b="0" i="0" kern="1200" baseline="0" dirty="0">
              <a:solidFill>
                <a:srgbClr val="FFC000"/>
              </a:solidFill>
              <a:latin typeface="Calibri" panose="020F0502020204030204" pitchFamily="34" charset="0"/>
              <a:ea typeface="Calibri" panose="020F0502020204030204" pitchFamily="34" charset="0"/>
              <a:cs typeface="Calibri" panose="020F0502020204030204" pitchFamily="34" charset="0"/>
            </a:rPr>
            <a:t>: </a:t>
          </a:r>
          <a:r>
            <a:rPr lang="en-US" sz="2300" b="0" i="0" kern="1200" baseline="0" dirty="0">
              <a:solidFill>
                <a:schemeClr val="bg1"/>
              </a:solidFill>
              <a:latin typeface="Calibri" panose="020F0502020204030204" pitchFamily="34" charset="0"/>
              <a:ea typeface="Calibri" panose="020F0502020204030204" pitchFamily="34" charset="0"/>
              <a:cs typeface="Calibri" panose="020F0502020204030204" pitchFamily="34" charset="0"/>
            </a:rPr>
            <a:t>Encoding categorical variables, normalizing numerical features, and handling imbalanced distributions where necessary. </a:t>
          </a:r>
          <a:endParaRPr lang="en-US" sz="23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dsp:txBody>
      <dsp:txXfrm>
        <a:off x="1411498" y="3055714"/>
        <a:ext cx="8962814" cy="12220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 Type="http://schemas.openxmlformats.org/officeDocument/2006/relationships/hyperlink" Target="https://docs.aws.amazon.com/wellarchitected/latest/framework/welcome.html" TargetMode="External" Id="rId3"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Define the problem or opportunity that you are addressing. Include pictures, figures, and statistics to help the audience better conceptualize the problem or opportunity.</a:t>
            </a:r>
          </a:p>
          <a:p>
            <a:endParaRPr lang="en-US"/>
          </a:p>
          <a:p>
            <a:r>
              <a:rPr lang="en-US" b="0"/>
              <a:t>Specify who your users or customers are and what pain points they are experiencing. </a:t>
            </a:r>
          </a:p>
          <a:p>
            <a:r>
              <a:rPr lang="en-US"/>
              <a:t>For example: “Users complain that the student admissions department website is too slow and isn’t always available.”</a:t>
            </a:r>
          </a:p>
          <a:p>
            <a:endParaRPr lang="en-US"/>
          </a:p>
          <a:p>
            <a:r>
              <a:rPr lang="en-US" sz="1200" b="0" i="0" kern="1200">
                <a:solidFill>
                  <a:schemeClr val="tx1"/>
                </a:solidFill>
                <a:effectLst/>
                <a:latin typeface="+mn-lt"/>
                <a:ea typeface="+mn-ea"/>
                <a:cs typeface="+mn-cs"/>
              </a:rPr>
              <a:t>Also, list any specific business requirements that you are addressing.</a:t>
            </a:r>
          </a:p>
          <a:p>
            <a:r>
              <a:rPr lang="en-US" sz="1200" b="0" i="0" kern="120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a:p>
          <a:p>
            <a:r>
              <a:rPr lang="en-US" sz="1200" b="1" i="0" kern="120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3851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4B35E-6E98-287E-12C3-88874B1BD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75C6F-942B-2C16-A9CA-13488E31FDB0}"/>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A77B157A-E6AD-ECF7-A60E-3668C916BFF5}"/>
              </a:ext>
            </a:extLst>
          </p:cNvPr>
          <p:cNvSpPr>
            <a:spLocks noGrp="1"/>
          </p:cNvSpPr>
          <p:nvPr>
            <p:ph type="body" idx="1"/>
          </p:nvPr>
        </p:nvSpPr>
        <p:spPr/>
        <p:txBody>
          <a:bodyPr/>
          <a:lstStyle/>
          <a:p>
            <a:r>
              <a:rPr lang="en-US"/>
              <a:t>Define the problem or opportunity that you are addressing. Include pictures, figures, and statistics to help the audience better conceptualize the problem or opportunity.</a:t>
            </a:r>
          </a:p>
          <a:p>
            <a:endParaRPr lang="en-US"/>
          </a:p>
          <a:p>
            <a:r>
              <a:rPr lang="en-US" b="0"/>
              <a:t>Specify who your users or customers are and what pain points they are experiencing. </a:t>
            </a:r>
          </a:p>
          <a:p>
            <a:r>
              <a:rPr lang="en-US"/>
              <a:t>For example: “Users complain that the student admissions department website is too slow and isn’t always available.”</a:t>
            </a:r>
          </a:p>
          <a:p>
            <a:endParaRPr lang="en-US"/>
          </a:p>
          <a:p>
            <a:r>
              <a:rPr lang="en-US" sz="1200" b="0" i="0" kern="1200">
                <a:solidFill>
                  <a:schemeClr val="tx1"/>
                </a:solidFill>
                <a:effectLst/>
                <a:latin typeface="+mn-lt"/>
                <a:ea typeface="+mn-ea"/>
                <a:cs typeface="+mn-cs"/>
              </a:rPr>
              <a:t>Also, list any specific business requirements that you are addressing.</a:t>
            </a:r>
          </a:p>
          <a:p>
            <a:r>
              <a:rPr lang="en-US" sz="1200" b="0" i="0" kern="120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a:p>
          <a:p>
            <a:r>
              <a:rPr lang="en-US" sz="1200" b="1" i="0" kern="120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346213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Explain at a high level what you have built. </a:t>
            </a:r>
          </a:p>
          <a:p>
            <a:r>
              <a:rPr lang="en-US"/>
              <a:t>For example: “I built a web application for a company to host their blog.“</a:t>
            </a:r>
          </a:p>
          <a:p>
            <a:endParaRPr lang="en-US"/>
          </a:p>
          <a:p>
            <a:r>
              <a:rPr lang="en-US"/>
              <a:t>Talk about why you chose certain parts of the solutions and any tradeoffs that you made. Focus on how you designed the solutions and how you applied the AWS Well-Architected Framework as part of the process (AWS Well-Architected Framework: </a:t>
            </a:r>
            <a:r>
              <a:rPr lang="en-US">
                <a:hlinkClick r:id="rId3"/>
              </a:rPr>
              <a:t>https://docs.aws.amazon.com/wellarchitected/latest/framework/welcome.html</a:t>
            </a:r>
            <a:r>
              <a:rPr lang="en-US"/>
              <a:t>). </a:t>
            </a:r>
          </a:p>
          <a:p>
            <a:r>
              <a:rPr lang="en-US"/>
              <a:t>For example: “I configured load balancers and auto scaling to make the application highly available and reliable.”  </a:t>
            </a:r>
          </a:p>
          <a:p>
            <a:endParaRPr lang="en-US"/>
          </a:p>
          <a:p>
            <a:r>
              <a:rPr lang="en-US"/>
              <a:t>Include the use cases that you are addressing. Think about who your users are and how they would want to interact with your solution to solve their problem. </a:t>
            </a:r>
          </a:p>
          <a:p>
            <a:r>
              <a:rPr lang="en-US"/>
              <a:t>For example: “Users can view, upload, edit, and delete blog posts. Administrators can approve blog posts.”</a:t>
            </a:r>
          </a:p>
          <a:p>
            <a:endParaRPr lang="en-US"/>
          </a:p>
          <a:p>
            <a:r>
              <a:rPr lang="en-US"/>
              <a:t>Talk about the use cases that you addressed as part of the minimum viable product (MVP) that you scoped and built.</a:t>
            </a:r>
          </a:p>
          <a:p>
            <a:endParaRPr lang="en-US"/>
          </a:p>
          <a:p>
            <a:r>
              <a:rPr lang="en-US" b="1"/>
              <a:t>Note:</a:t>
            </a:r>
          </a:p>
          <a:p>
            <a:pPr marL="171450" indent="-171450">
              <a:buFont typeface="Arial" panose="020B0604020202020204" pitchFamily="34" charset="0"/>
              <a:buChar char="•"/>
            </a:pPr>
            <a:r>
              <a:rPr lang="en-US"/>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a:t>A below-bar description is too detailed or not specific. For example: “Our solution analyzes media files.”</a:t>
            </a:r>
          </a:p>
        </p:txBody>
      </p:sp>
    </p:spTree>
    <p:extLst>
      <p:ext uri="{BB962C8B-B14F-4D97-AF65-F5344CB8AC3E}">
        <p14:creationId xmlns:p14="http://schemas.microsoft.com/office/powerpoint/2010/main" val="1219230383"/>
      </p:ext>
    </p:extLst>
  </p:cSld>
  <p:clrMapOvr>
    <a:masterClrMapping/>
  </p:clrMapOvr>
</p:note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image" Target="/ppt/media/image6.jpeg" Id="rId2" /><Relationship Type="http://schemas.openxmlformats.org/officeDocument/2006/relationships/slideMaster" Target="/ppt/slideMasters/slideMaster1.xml" Id="rId1" /><Relationship Type="http://schemas.openxmlformats.org/officeDocument/2006/relationships/image" Target="/ppt/media/image8.png" Id="rId4" /></Relationships>
</file>

<file path=ppt/slideLayouts/_rels/slideLayout3.xml.rels>&#65279;<?xml version="1.0" encoding="utf-8"?><Relationships xmlns="http://schemas.openxmlformats.org/package/2006/relationships"><Relationship Type="http://schemas.microsoft.com/office/2007/relationships/hdphoto" Target="/ppt/media/hdphoto1.wdp" Id="rId3" /><Relationship Type="http://schemas.openxmlformats.org/officeDocument/2006/relationships/image" Target="/ppt/media/image9.png" Id="rId2" /><Relationship Type="http://schemas.openxmlformats.org/officeDocument/2006/relationships/slideMaster" Target="/ppt/slideMasters/slideMaster1.xml" Id="rId1" /><Relationship Type="http://schemas.openxmlformats.org/officeDocument/2006/relationships/image" Target="/ppt/media/image11.jpeg" Id="rId5" /><Relationship Type="http://schemas.openxmlformats.org/officeDocument/2006/relationships/image" Target="/ppt/media/image10.png" Id="rId4" /></Relationships>
</file>

<file path=ppt/slideLayouts/_rels/slideLayout3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image" Target="/ppt/media/image15.jpeg" Id="rId3" /><Relationship Type="http://schemas.openxmlformats.org/officeDocument/2006/relationships/image" Target="/ppt/media/image14.jpeg" Id="rId2" /><Relationship Type="http://schemas.openxmlformats.org/officeDocument/2006/relationships/slideMaster" Target="/ppt/slideMasters/slideMaster1.xml" Id="rId1" /></Relationships>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mpla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18670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672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4872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2, Power On">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B87D059-26E7-AF66-2CA5-FFD86B8F1D22}"/>
              </a:ext>
            </a:extLst>
          </p:cNvPr>
          <p:cNvPicPr>
            <a:picLocks noChangeAspect="1"/>
          </p:cNvPicPr>
          <p:nvPr userDrawn="1"/>
        </p:nvPicPr>
        <p:blipFill rotWithShape="1">
          <a:blip r:embed="rId2"/>
          <a:srcRect t="2995" b="32512"/>
          <a:stretch/>
        </p:blipFill>
        <p:spPr>
          <a:xfrm>
            <a:off x="1523" y="1610368"/>
            <a:ext cx="12188954" cy="5247631"/>
          </a:xfrm>
          <a:prstGeom prst="rect">
            <a:avLst/>
          </a:prstGeom>
        </p:spPr>
      </p:pic>
      <p:sp>
        <p:nvSpPr>
          <p:cNvPr id="22" name="Rectangle 21">
            <a:extLst>
              <a:ext uri="{FF2B5EF4-FFF2-40B4-BE49-F238E27FC236}">
                <a16:creationId xmlns:a16="http://schemas.microsoft.com/office/drawing/2014/main" id="{BD08E075-874A-9977-8DF1-B6246BEAFDEF}"/>
              </a:ext>
            </a:extLst>
          </p:cNvPr>
          <p:cNvSpPr/>
          <p:nvPr userDrawn="1"/>
        </p:nvSpPr>
        <p:spPr>
          <a:xfrm>
            <a:off x="0" y="1"/>
            <a:ext cx="12190476" cy="16171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a:spLocks noGrp="1"/>
          </p:cNvSpPr>
          <p:nvPr>
            <p:ph type="ctrTitle" hasCustomPrompt="1"/>
          </p:nvPr>
        </p:nvSpPr>
        <p:spPr>
          <a:xfrm>
            <a:off x="580777" y="2047843"/>
            <a:ext cx="11001623" cy="575286"/>
          </a:xfrm>
          <a:prstGeom prst="rect">
            <a:avLst/>
          </a:prstGeom>
        </p:spPr>
        <p:txBody>
          <a:bodyPr wrap="square" lIns="0" tIns="0" rIns="0" bIns="0" anchor="t" anchorCtr="0">
            <a:spAutoFit/>
          </a:bodyPr>
          <a:lstStyle>
            <a:lvl1pPr algn="l">
              <a:lnSpc>
                <a:spcPts val="4400"/>
              </a:lnSpc>
              <a:defRPr sz="4800" b="1" cap="all" baseline="0">
                <a:solidFill>
                  <a:schemeClr val="accent3"/>
                </a:solidFill>
                <a:latin typeface="+mj-lt"/>
              </a:defRPr>
            </a:lvl1pPr>
          </a:lstStyle>
          <a:p>
            <a:r>
              <a:rPr lang="en-US"/>
              <a:t>Cover Slide 2</a:t>
            </a:r>
          </a:p>
        </p:txBody>
      </p:sp>
      <p:sp>
        <p:nvSpPr>
          <p:cNvPr id="105" name="Subtitle 2"/>
          <p:cNvSpPr>
            <a:spLocks noGrp="1"/>
          </p:cNvSpPr>
          <p:nvPr>
            <p:ph type="subTitle" idx="1" hasCustomPrompt="1"/>
          </p:nvPr>
        </p:nvSpPr>
        <p:spPr>
          <a:xfrm>
            <a:off x="580776" y="2703282"/>
            <a:ext cx="11001619" cy="290483"/>
          </a:xfrm>
          <a:prstGeom prst="rect">
            <a:avLst/>
          </a:prstGeom>
        </p:spPr>
        <p:txBody>
          <a:bodyPr lIns="0" tIns="0" rIns="0" bIns="0">
            <a:noAutofit/>
          </a:bodyPr>
          <a:lstStyle>
            <a:lvl1pPr marL="0" indent="0" algn="l">
              <a:lnSpc>
                <a:spcPct val="100000"/>
              </a:lnSpc>
              <a:spcBef>
                <a:spcPts val="0"/>
              </a:spcBef>
              <a:buNone/>
              <a:defRPr sz="18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pic>
        <p:nvPicPr>
          <p:cNvPr id="25" name="Picture 24" descr="A building with lights on&#10;&#10;Description automatically generated">
            <a:extLst>
              <a:ext uri="{FF2B5EF4-FFF2-40B4-BE49-F238E27FC236}">
                <a16:creationId xmlns:a16="http://schemas.microsoft.com/office/drawing/2014/main" id="{FAF32506-945C-D824-98D1-AA2F121C9C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0638" b="14285"/>
          <a:stretch/>
        </p:blipFill>
        <p:spPr>
          <a:xfrm>
            <a:off x="1523" y="3189798"/>
            <a:ext cx="12188954" cy="3668202"/>
          </a:xfrm>
          <a:prstGeom prst="rect">
            <a:avLst/>
          </a:prstGeom>
        </p:spPr>
      </p:pic>
      <p:grpSp>
        <p:nvGrpSpPr>
          <p:cNvPr id="2" name="Group 1">
            <a:extLst>
              <a:ext uri="{FF2B5EF4-FFF2-40B4-BE49-F238E27FC236}">
                <a16:creationId xmlns:a16="http://schemas.microsoft.com/office/drawing/2014/main" id="{D46301A3-D1AB-4D29-D230-EB91B962306C}"/>
              </a:ext>
            </a:extLst>
          </p:cNvPr>
          <p:cNvGrpSpPr/>
          <p:nvPr userDrawn="1"/>
        </p:nvGrpSpPr>
        <p:grpSpPr>
          <a:xfrm>
            <a:off x="5779183" y="202862"/>
            <a:ext cx="1166460" cy="1211474"/>
            <a:chOff x="5273554" y="478925"/>
            <a:chExt cx="1679380" cy="1744190"/>
          </a:xfrm>
        </p:grpSpPr>
        <p:sp>
          <p:nvSpPr>
            <p:cNvPr id="3" name="Freeform: Shape 2">
              <a:extLst>
                <a:ext uri="{FF2B5EF4-FFF2-40B4-BE49-F238E27FC236}">
                  <a16:creationId xmlns:a16="http://schemas.microsoft.com/office/drawing/2014/main" id="{02C30B5A-0EF1-F9E0-A709-090ABAB9D173}"/>
                </a:ext>
              </a:extLst>
            </p:cNvPr>
            <p:cNvSpPr/>
            <p:nvPr/>
          </p:nvSpPr>
          <p:spPr>
            <a:xfrm rot="16200000">
              <a:off x="5274754" y="477725"/>
              <a:ext cx="1676980" cy="1679380"/>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D006F36-F699-C5B7-BB2F-CD809751EE0D}"/>
                </a:ext>
              </a:extLst>
            </p:cNvPr>
            <p:cNvSpPr/>
            <p:nvPr/>
          </p:nvSpPr>
          <p:spPr>
            <a:xfrm>
              <a:off x="6028944" y="2089124"/>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7EE56917-39ED-DD1E-E9EC-EF3C6598A27F}"/>
                </a:ext>
              </a:extLst>
            </p:cNvPr>
            <p:cNvGrpSpPr/>
            <p:nvPr userDrawn="1"/>
          </p:nvGrpSpPr>
          <p:grpSpPr>
            <a:xfrm>
              <a:off x="5403816" y="609550"/>
              <a:ext cx="1414291" cy="1414289"/>
              <a:chOff x="5403816" y="609550"/>
              <a:chExt cx="1414291" cy="1414289"/>
            </a:xfrm>
          </p:grpSpPr>
          <p:sp>
            <p:nvSpPr>
              <p:cNvPr id="6" name="Freeform: Shape 5">
                <a:extLst>
                  <a:ext uri="{FF2B5EF4-FFF2-40B4-BE49-F238E27FC236}">
                    <a16:creationId xmlns:a16="http://schemas.microsoft.com/office/drawing/2014/main" id="{DC9B7252-586E-2FDB-315D-E73C4D842C37}"/>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74137DE-3266-8579-F767-FD193995449F}"/>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F01BBFB-7BBD-3173-1F4E-C72970E46CA7}"/>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A307FF9-8958-3DED-080A-AB3E4E1D89D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8267D7-DB08-B456-76A4-82FFB4B5BE90}"/>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a:p>
            </p:txBody>
          </p:sp>
        </p:grpSp>
      </p:grpSp>
      <p:pic>
        <p:nvPicPr>
          <p:cNvPr id="11" name="Picture 10" descr="A black background with blue text&#10;&#10;Description automatically generated">
            <a:extLst>
              <a:ext uri="{FF2B5EF4-FFF2-40B4-BE49-F238E27FC236}">
                <a16:creationId xmlns:a16="http://schemas.microsoft.com/office/drawing/2014/main" id="{8DD3FDE0-60D2-153F-EA6E-F0D92E1E1A88}"/>
              </a:ext>
            </a:extLst>
          </p:cNvPr>
          <p:cNvPicPr>
            <a:picLocks noChangeAspect="1"/>
          </p:cNvPicPr>
          <p:nvPr userDrawn="1"/>
        </p:nvPicPr>
        <p:blipFill>
          <a:blip r:embed="rId4"/>
          <a:stretch>
            <a:fillRect/>
          </a:stretch>
        </p:blipFill>
        <p:spPr>
          <a:xfrm>
            <a:off x="407046" y="202831"/>
            <a:ext cx="4819084" cy="1145520"/>
          </a:xfrm>
          <a:prstGeom prst="rect">
            <a:avLst/>
          </a:prstGeom>
        </p:spPr>
      </p:pic>
    </p:spTree>
    <p:extLst>
      <p:ext uri="{BB962C8B-B14F-4D97-AF65-F5344CB8AC3E}">
        <p14:creationId xmlns:p14="http://schemas.microsoft.com/office/powerpoint/2010/main" val="40302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9DF90E-6824-1CC0-3ED5-01AA8477C0FD}"/>
              </a:ext>
            </a:extLst>
          </p:cNvPr>
          <p:cNvSpPr/>
          <p:nvPr userDrawn="1"/>
        </p:nvSpPr>
        <p:spPr>
          <a:xfrm>
            <a:off x="5080428" y="0"/>
            <a:ext cx="30480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a:spLocks noGrp="1"/>
          </p:cNvSpPr>
          <p:nvPr userDrawn="1">
            <p:ph type="ctrTitle" hasCustomPrompt="1"/>
          </p:nvPr>
        </p:nvSpPr>
        <p:spPr>
          <a:xfrm>
            <a:off x="6096000" y="3937696"/>
            <a:ext cx="5791200" cy="1156944"/>
          </a:xfrm>
          <a:prstGeom prst="rect">
            <a:avLst/>
          </a:prstGeom>
        </p:spPr>
        <p:txBody>
          <a:bodyPr lIns="0" tIns="0" rIns="0" bIns="0" anchor="b" anchorCtr="0">
            <a:noAutofit/>
          </a:bodyPr>
          <a:lstStyle>
            <a:lvl1pPr algn="r">
              <a:lnSpc>
                <a:spcPts val="4400"/>
              </a:lnSpc>
              <a:defRPr sz="4400" b="1" cap="all" baseline="0">
                <a:solidFill>
                  <a:schemeClr val="accent2"/>
                </a:solidFill>
                <a:latin typeface="+mj-lt"/>
              </a:defRPr>
            </a:lvl1pPr>
          </a:lstStyle>
          <a:p>
            <a:r>
              <a:rPr lang="en-US"/>
              <a:t>Cover Slide 1</a:t>
            </a:r>
          </a:p>
        </p:txBody>
      </p:sp>
      <p:sp>
        <p:nvSpPr>
          <p:cNvPr id="105" name="Subtitle 2"/>
          <p:cNvSpPr>
            <a:spLocks noGrp="1"/>
          </p:cNvSpPr>
          <p:nvPr userDrawn="1">
            <p:ph type="subTitle" idx="1" hasCustomPrompt="1"/>
          </p:nvPr>
        </p:nvSpPr>
        <p:spPr>
          <a:xfrm>
            <a:off x="6096000" y="5251020"/>
            <a:ext cx="5791200" cy="290483"/>
          </a:xfrm>
          <a:prstGeom prst="rect">
            <a:avLst/>
          </a:prstGeom>
        </p:spPr>
        <p:txBody>
          <a:bodyPr lIns="0" tIns="0" rIns="0" bIns="0">
            <a:noAutofit/>
          </a:bodyPr>
          <a:lstStyle>
            <a:lvl1pPr marL="0" indent="0" algn="r">
              <a:lnSpc>
                <a:spcPct val="100000"/>
              </a:lnSpc>
              <a:spcBef>
                <a:spcPts val="0"/>
              </a:spcBef>
              <a:buNone/>
              <a:defRPr sz="20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12" name="Straight Connector 11">
            <a:extLst>
              <a:ext uri="{FF2B5EF4-FFF2-40B4-BE49-F238E27FC236}">
                <a16:creationId xmlns:a16="http://schemas.microsoft.com/office/drawing/2014/main" id="{E5695398-6A38-425E-1D30-A56926D3D9E3}"/>
              </a:ext>
            </a:extLst>
          </p:cNvPr>
          <p:cNvCxnSpPr>
            <a:cxnSpLocks/>
          </p:cNvCxnSpPr>
          <p:nvPr userDrawn="1"/>
        </p:nvCxnSpPr>
        <p:spPr>
          <a:xfrm flipH="1">
            <a:off x="9430665" y="3120482"/>
            <a:ext cx="245653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CDAEC0E-BFBF-1510-0745-E49C2E84A4B9}"/>
              </a:ext>
            </a:extLst>
          </p:cNvPr>
          <p:cNvGrpSpPr/>
          <p:nvPr userDrawn="1"/>
        </p:nvGrpSpPr>
        <p:grpSpPr>
          <a:xfrm>
            <a:off x="0" y="-1"/>
            <a:ext cx="6413501" cy="6858002"/>
            <a:chOff x="3949405" y="1125827"/>
            <a:chExt cx="3270781" cy="3497470"/>
          </a:xfrm>
        </p:grpSpPr>
        <p:pic>
          <p:nvPicPr>
            <p:cNvPr id="16" name="Picture 15" descr="A statue of a horse running&#10;&#10;Description automatically generated">
              <a:extLst>
                <a:ext uri="{FF2B5EF4-FFF2-40B4-BE49-F238E27FC236}">
                  <a16:creationId xmlns:a16="http://schemas.microsoft.com/office/drawing/2014/main" id="{B6EA72C7-542B-7007-FCDE-9CB81142BF5C}"/>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l="29133" t="16415" r="45681" b="32586"/>
            <a:stretch/>
          </p:blipFill>
          <p:spPr>
            <a:xfrm>
              <a:off x="3949405" y="1125827"/>
              <a:ext cx="2590936" cy="3497469"/>
            </a:xfrm>
            <a:prstGeom prst="rect">
              <a:avLst/>
            </a:prstGeom>
          </p:spPr>
        </p:pic>
        <p:pic>
          <p:nvPicPr>
            <p:cNvPr id="18" name="Picture 17" descr="A statue of a horse&#10;&#10;Description automatically generated">
              <a:extLst>
                <a:ext uri="{FF2B5EF4-FFF2-40B4-BE49-F238E27FC236}">
                  <a16:creationId xmlns:a16="http://schemas.microsoft.com/office/drawing/2014/main" id="{27B8329B-FFC5-4CED-93E5-18494D007680}"/>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l="29134" t="19196" r="39071" b="32586"/>
            <a:stretch/>
          </p:blipFill>
          <p:spPr>
            <a:xfrm>
              <a:off x="3949405" y="1316498"/>
              <a:ext cx="3270781" cy="3306799"/>
            </a:xfrm>
            <a:prstGeom prst="rect">
              <a:avLst/>
            </a:prstGeom>
          </p:spPr>
        </p:pic>
      </p:grpSp>
      <p:pic>
        <p:nvPicPr>
          <p:cNvPr id="3" name="Picture 2" descr="A logo for a university&#10;&#10;Description automatically generated">
            <a:extLst>
              <a:ext uri="{FF2B5EF4-FFF2-40B4-BE49-F238E27FC236}">
                <a16:creationId xmlns:a16="http://schemas.microsoft.com/office/drawing/2014/main" id="{87E3C6DD-EF6A-C6C0-76A3-A80446253D98}"/>
              </a:ext>
            </a:extLst>
          </p:cNvPr>
          <p:cNvPicPr>
            <a:picLocks noChangeAspect="1"/>
          </p:cNvPicPr>
          <p:nvPr userDrawn="1"/>
        </p:nvPicPr>
        <p:blipFill>
          <a:blip r:embed="rId5"/>
          <a:stretch>
            <a:fillRect/>
          </a:stretch>
        </p:blipFill>
        <p:spPr>
          <a:xfrm>
            <a:off x="9533124" y="227447"/>
            <a:ext cx="2251617" cy="2435573"/>
          </a:xfrm>
          <a:prstGeom prst="rect">
            <a:avLst/>
          </a:prstGeom>
        </p:spPr>
      </p:pic>
    </p:spTree>
    <p:extLst>
      <p:ext uri="{BB962C8B-B14F-4D97-AF65-F5344CB8AC3E}">
        <p14:creationId xmlns:p14="http://schemas.microsoft.com/office/powerpoint/2010/main" val="3459455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42333206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4/27/2025</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370945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BE8E-3CBA-E9A1-2F5B-426F99B0FB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27AE11-D244-865B-1216-788C49301700}"/>
              </a:ext>
            </a:extLst>
          </p:cNvPr>
          <p:cNvSpPr>
            <a:spLocks noGrp="1"/>
          </p:cNvSpPr>
          <p:nvPr>
            <p:ph type="dt" sz="half" idx="10"/>
          </p:nvPr>
        </p:nvSpPr>
        <p:spPr/>
        <p:txBody>
          <a:bodyPr/>
          <a:lstStyle/>
          <a:p>
            <a:fld id="{F13A34C8-038E-2045-AF43-DF7DBB8E0E9E}" type="datetimeFigureOut">
              <a:rPr lang="en-US" smtClean="0"/>
              <a:pPr/>
              <a:t>4/27/2025</a:t>
            </a:fld>
            <a:endParaRPr lang="en-US" dirty="0"/>
          </a:p>
        </p:txBody>
      </p:sp>
      <p:sp>
        <p:nvSpPr>
          <p:cNvPr id="4" name="Footer Placeholder 3">
            <a:extLst>
              <a:ext uri="{FF2B5EF4-FFF2-40B4-BE49-F238E27FC236}">
                <a16:creationId xmlns:a16="http://schemas.microsoft.com/office/drawing/2014/main" id="{853AF5D1-3208-D358-DCFE-301CF6318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7B6648-D92E-0DCC-79E7-0CF076A9519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579036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F7E1-0AD2-8C91-007C-25BF85FBF1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C02548-4D05-1526-BE80-B854519665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BB61-7514-7E4E-8C1D-80A69D973C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C2DBE-6EB6-DD72-D001-0337DF618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8A730-589B-708C-A26D-ED22FDC17B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E2FBCC-6789-ABB6-BF6C-7D4E2883C166}"/>
              </a:ext>
            </a:extLst>
          </p:cNvPr>
          <p:cNvSpPr>
            <a:spLocks noGrp="1"/>
          </p:cNvSpPr>
          <p:nvPr>
            <p:ph type="dt" sz="half" idx="10"/>
          </p:nvPr>
        </p:nvSpPr>
        <p:spPr/>
        <p:txBody>
          <a:bodyPr/>
          <a:lstStyle/>
          <a:p>
            <a:fld id="{02640F58-564D-2B4F-AE67-E407BA4FCF45}" type="datetimeFigureOut">
              <a:rPr lang="en-US" smtClean="0"/>
              <a:pPr/>
              <a:t>4/27/2025</a:t>
            </a:fld>
            <a:endParaRPr lang="en-US" dirty="0"/>
          </a:p>
        </p:txBody>
      </p:sp>
      <p:sp>
        <p:nvSpPr>
          <p:cNvPr id="8" name="Footer Placeholder 7">
            <a:extLst>
              <a:ext uri="{FF2B5EF4-FFF2-40B4-BE49-F238E27FC236}">
                <a16:creationId xmlns:a16="http://schemas.microsoft.com/office/drawing/2014/main" id="{7DC5C055-1C27-7796-F16A-EED5096159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4EC19F-19C3-9DEE-A9D4-A09AFC0A0F0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01725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23491-B37E-0CC3-90ED-32F6A5CE7172}"/>
              </a:ext>
            </a:extLst>
          </p:cNvPr>
          <p:cNvPicPr>
            <a:picLocks noChangeAspect="1"/>
          </p:cNvPicPr>
          <p:nvPr userDrawn="1"/>
        </p:nvPicPr>
        <p:blipFill rotWithShape="1">
          <a:blip r:embed="rId2"/>
          <a:srcRect l="18109" r="18109"/>
          <a:stretch/>
        </p:blipFill>
        <p:spPr>
          <a:xfrm>
            <a:off x="4419600" y="1"/>
            <a:ext cx="7772400" cy="6854574"/>
          </a:xfrm>
          <a:prstGeom prst="rect">
            <a:avLst/>
          </a:prstGeom>
        </p:spPr>
      </p:pic>
      <p:sp>
        <p:nvSpPr>
          <p:cNvPr id="104" name="Title 1"/>
          <p:cNvSpPr>
            <a:spLocks noGrp="1"/>
          </p:cNvSpPr>
          <p:nvPr>
            <p:ph type="ctrTitle" hasCustomPrompt="1"/>
          </p:nvPr>
        </p:nvSpPr>
        <p:spPr>
          <a:xfrm>
            <a:off x="304800" y="961916"/>
            <a:ext cx="3810000" cy="1156944"/>
          </a:xfrm>
          <a:prstGeom prst="rect">
            <a:avLst/>
          </a:prstGeom>
        </p:spPr>
        <p:txBody>
          <a:bodyPr lIns="0" tIns="0" rIns="0" bIns="0" anchor="b" anchorCtr="0">
            <a:noAutofit/>
          </a:bodyPr>
          <a:lstStyle>
            <a:lvl1pPr algn="l">
              <a:lnSpc>
                <a:spcPts val="4400"/>
              </a:lnSpc>
              <a:defRPr sz="4000" b="1" cap="all" baseline="0">
                <a:solidFill>
                  <a:schemeClr val="accent2"/>
                </a:solidFill>
                <a:latin typeface="+mj-lt"/>
              </a:defRPr>
            </a:lvl1pPr>
          </a:lstStyle>
          <a:p>
            <a:r>
              <a:rPr lang="en-US"/>
              <a:t>Divider Slide 1</a:t>
            </a:r>
          </a:p>
        </p:txBody>
      </p:sp>
      <p:sp>
        <p:nvSpPr>
          <p:cNvPr id="105" name="Subtitle 2"/>
          <p:cNvSpPr>
            <a:spLocks noGrp="1"/>
          </p:cNvSpPr>
          <p:nvPr>
            <p:ph type="subTitle" idx="1" hasCustomPrompt="1"/>
          </p:nvPr>
        </p:nvSpPr>
        <p:spPr>
          <a:xfrm>
            <a:off x="304800" y="2275240"/>
            <a:ext cx="3810000" cy="290483"/>
          </a:xfrm>
          <a:prstGeom prst="rect">
            <a:avLst/>
          </a:prstGeom>
        </p:spPr>
        <p:txBody>
          <a:bodyPr lIns="0" tIns="0" rIns="0" bIns="0">
            <a:noAutofit/>
          </a:bodyPr>
          <a:lstStyle>
            <a:lvl1pPr marL="0" indent="0" algn="l">
              <a:lnSpc>
                <a:spcPct val="100000"/>
              </a:lnSpc>
              <a:spcBef>
                <a:spcPts val="0"/>
              </a:spcBef>
              <a:buNone/>
              <a:defRPr sz="18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7" name="Straight Connector 6">
            <a:extLst>
              <a:ext uri="{FF2B5EF4-FFF2-40B4-BE49-F238E27FC236}">
                <a16:creationId xmlns:a16="http://schemas.microsoft.com/office/drawing/2014/main" id="{27D87631-C406-3075-4E80-A78B266E66CC}"/>
              </a:ext>
            </a:extLst>
          </p:cNvPr>
          <p:cNvCxnSpPr>
            <a:cxnSpLocks/>
          </p:cNvCxnSpPr>
          <p:nvPr userDrawn="1"/>
        </p:nvCxnSpPr>
        <p:spPr>
          <a:xfrm flipH="1">
            <a:off x="304800" y="5626100"/>
            <a:ext cx="381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C42DA7-3C4F-AE65-6206-1574CDBF1B19}"/>
              </a:ext>
            </a:extLst>
          </p:cNvPr>
          <p:cNvSpPr/>
          <p:nvPr userDrawn="1"/>
        </p:nvSpPr>
        <p:spPr>
          <a:xfrm>
            <a:off x="4419600" y="0"/>
            <a:ext cx="139700" cy="68579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logo&#10;&#10;Description automatically generated">
            <a:extLst>
              <a:ext uri="{FF2B5EF4-FFF2-40B4-BE49-F238E27FC236}">
                <a16:creationId xmlns:a16="http://schemas.microsoft.com/office/drawing/2014/main" id="{253DED0E-5BF6-1D57-1631-52ED058AEDE8}"/>
              </a:ext>
            </a:extLst>
          </p:cNvPr>
          <p:cNvPicPr>
            <a:picLocks noChangeAspect="1"/>
          </p:cNvPicPr>
          <p:nvPr userDrawn="1"/>
        </p:nvPicPr>
        <p:blipFill>
          <a:blip r:embed="rId3"/>
          <a:stretch>
            <a:fillRect/>
          </a:stretch>
        </p:blipFill>
        <p:spPr>
          <a:xfrm>
            <a:off x="304800" y="5782931"/>
            <a:ext cx="3541441" cy="854831"/>
          </a:xfrm>
          <a:prstGeom prst="rect">
            <a:avLst/>
          </a:prstGeom>
        </p:spPr>
      </p:pic>
    </p:spTree>
    <p:extLst>
      <p:ext uri="{BB962C8B-B14F-4D97-AF65-F5344CB8AC3E}">
        <p14:creationId xmlns:p14="http://schemas.microsoft.com/office/powerpoint/2010/main" val="2781065200"/>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3.xml" Id="rId13" /><Relationship Type="http://schemas.openxmlformats.org/officeDocument/2006/relationships/image" Target="/ppt/media/image2.svg" Id="rId42" /><Relationship Type="http://schemas.openxmlformats.org/officeDocument/2006/relationships/slideLayout" Target="/ppt/slideLayouts/slideLayout2.xml" Id="rId2" /><Relationship Type="http://schemas.openxmlformats.org/officeDocument/2006/relationships/image" Target="/ppt/media/image1.png" Id="rId41" /><Relationship Type="http://schemas.openxmlformats.org/officeDocument/2006/relationships/slideLayout" Target="/ppt/slideLayouts/slideLayout32.xml" Id="rId32" /><Relationship Type="http://schemas.openxmlformats.org/officeDocument/2006/relationships/theme" Target="/ppt/theme/theme1.xml" Id="rId40" /><Relationship Type="http://schemas.openxmlformats.org/officeDocument/2006/relationships/slideLayout" Target="/ppt/slideLayouts/slideLayout5.xml" Id="rId5" /><Relationship Type="http://schemas.openxmlformats.org/officeDocument/2006/relationships/slideLayout" Target="/ppt/slideLayouts/slideLayout31.xml" Id="rId31" /><Relationship Type="http://schemas.openxmlformats.org/officeDocument/2006/relationships/slideLayout" Target="/ppt/slideLayouts/slideLayout30.xml" Id="rId30" /><Relationship Type="http://schemas.openxmlformats.org/officeDocument/2006/relationships/slideLayout" Target="/ppt/slideLayouts/slideLayout3.xml" Id="rId3" /><Relationship Type="http://schemas.openxmlformats.org/officeDocument/2006/relationships/slideLayout" Target="/ppt/slideLayouts/slideLayout12.xml" Id="rId12" /><Relationship Type="http://schemas.openxmlformats.org/officeDocument/2006/relationships/slideLayout" Target="/ppt/slideLayouts/slideLayout33.xml" Id="rId33" /></Relationships>
</file>

<file path=ppt/slideMasters/slideMaster1.xml><?xml version="1.0" encoding="utf-8"?>
<p:sldMaster xmlns:a16="http://schemas.microsoft.com/office/drawing/2014/main" xmlns:asvg="http://schemas.microsoft.com/office/drawing/2016/SVG/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DE5403-79FE-DD43-FAB7-8915B8CABBC0}"/>
              </a:ext>
            </a:extLst>
          </p:cNvPr>
          <p:cNvSpPr/>
          <p:nvPr userDrawn="1"/>
        </p:nvSpPr>
        <p:spPr>
          <a:xfrm>
            <a:off x="0" y="0"/>
            <a:ext cx="12192000" cy="435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799" y="571408"/>
            <a:ext cx="11582401" cy="792843"/>
          </a:xfrm>
          <a:prstGeom prst="rect">
            <a:avLst/>
          </a:prstGeom>
        </p:spPr>
        <p:txBody>
          <a:bodyPr vert="horz" lIns="0" tIns="0" rIns="0" bIns="0" rtlCol="0" anchor="ctr" anchorCtr="0">
            <a:noAutofit/>
          </a:bodyPr>
          <a:lstStyle/>
          <a:p>
            <a:r>
              <a:rPr lang="en-US"/>
              <a:t>Click to edit Master title style</a:t>
            </a:r>
          </a:p>
        </p:txBody>
      </p:sp>
      <p:sp>
        <p:nvSpPr>
          <p:cNvPr id="14" name="TextBox 13"/>
          <p:cNvSpPr txBox="1"/>
          <p:nvPr userDrawn="1"/>
        </p:nvSpPr>
        <p:spPr>
          <a:xfrm>
            <a:off x="11644313" y="15185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4" name="Text Placeholder 3">
            <a:extLst>
              <a:ext uri="{FF2B5EF4-FFF2-40B4-BE49-F238E27FC236}">
                <a16:creationId xmlns:a16="http://schemas.microsoft.com/office/drawing/2014/main" id="{64EA8DB1-B4DD-4F3D-9CAB-994462C51D17}"/>
              </a:ext>
            </a:extLst>
          </p:cNvPr>
          <p:cNvSpPr>
            <a:spLocks noGrp="1"/>
          </p:cNvSpPr>
          <p:nvPr>
            <p:ph type="body" idx="1"/>
          </p:nvPr>
        </p:nvSpPr>
        <p:spPr>
          <a:xfrm>
            <a:off x="304800" y="1500230"/>
            <a:ext cx="11582398" cy="467124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34A73341-108A-4DC8-92A2-2CA590BB4022}"/>
              </a:ext>
            </a:extLst>
          </p:cNvPr>
          <p:cNvSpPr txBox="1"/>
          <p:nvPr userDrawn="1"/>
        </p:nvSpPr>
        <p:spPr>
          <a:xfrm>
            <a:off x="9067798" y="151856"/>
            <a:ext cx="2228850" cy="131717"/>
          </a:xfrm>
          <a:prstGeom prst="rect">
            <a:avLst/>
          </a:prstGeom>
          <a:noFill/>
        </p:spPr>
        <p:txBody>
          <a:bodyPr wrap="square" lIns="0" tIns="0" rIns="0" bIns="0" rtlCol="0" anchor="ctr" anchorCtr="0">
            <a:noAutofit/>
          </a:bodyPr>
          <a:lstStyle/>
          <a:p>
            <a:pPr algn="r"/>
            <a:r>
              <a:rPr lang="en-US" sz="900">
                <a:solidFill>
                  <a:schemeClr val="bg1"/>
                </a:solidFill>
              </a:rPr>
              <a:t>© 2023 University of New Haven</a:t>
            </a:r>
            <a:endParaRPr lang="en-US" sz="1350">
              <a:solidFill>
                <a:schemeClr val="bg1"/>
              </a:solidFill>
            </a:endParaRPr>
          </a:p>
        </p:txBody>
      </p:sp>
      <p:sp>
        <p:nvSpPr>
          <p:cNvPr id="3" name="Footer Placeholder 2">
            <a:extLst>
              <a:ext uri="{FF2B5EF4-FFF2-40B4-BE49-F238E27FC236}">
                <a16:creationId xmlns:a16="http://schemas.microsoft.com/office/drawing/2014/main" id="{BD641B0E-CDE6-4F1D-B3A5-7CEDD4AA3405}"/>
              </a:ext>
            </a:extLst>
          </p:cNvPr>
          <p:cNvSpPr>
            <a:spLocks noGrp="1"/>
          </p:cNvSpPr>
          <p:nvPr>
            <p:ph type="ftr" sz="quarter" idx="3"/>
          </p:nvPr>
        </p:nvSpPr>
        <p:spPr>
          <a:xfrm>
            <a:off x="304796" y="6308906"/>
            <a:ext cx="11582408" cy="365125"/>
          </a:xfrm>
          <a:prstGeom prst="rect">
            <a:avLst/>
          </a:prstGeom>
        </p:spPr>
        <p:txBody>
          <a:bodyPr vert="horz" lIns="0" tIns="0" rIns="0" bIns="0" rtlCol="0" anchor="b"/>
          <a:lstStyle>
            <a:lvl1pPr algn="l">
              <a:defRPr sz="1000">
                <a:solidFill>
                  <a:schemeClr val="tx2">
                    <a:lumMod val="60000"/>
                    <a:lumOff val="40000"/>
                  </a:schemeClr>
                </a:solidFill>
              </a:defRPr>
            </a:lvl1pPr>
          </a:lstStyle>
          <a:p>
            <a:endParaRPr lang="en-US"/>
          </a:p>
        </p:txBody>
      </p:sp>
      <p:cxnSp>
        <p:nvCxnSpPr>
          <p:cNvPr id="9" name="Straight Connector 8">
            <a:extLst>
              <a:ext uri="{FF2B5EF4-FFF2-40B4-BE49-F238E27FC236}">
                <a16:creationId xmlns:a16="http://schemas.microsoft.com/office/drawing/2014/main" id="{619084C8-1AB5-B107-4378-C85ADBC224B1}"/>
              </a:ext>
            </a:extLst>
          </p:cNvPr>
          <p:cNvCxnSpPr>
            <a:cxnSpLocks/>
          </p:cNvCxnSpPr>
          <p:nvPr userDrawn="1"/>
        </p:nvCxnSpPr>
        <p:spPr>
          <a:xfrm>
            <a:off x="11470480" y="10658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6BA487-D633-9C5E-66F4-2F0916D6667D}"/>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00B5E69-236B-444E-8375-3A1543FB0D64}"/>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304801" y="125602"/>
            <a:ext cx="1777991" cy="184225"/>
          </a:xfrm>
          <a:prstGeom prst="rect">
            <a:avLst/>
          </a:prstGeom>
        </p:spPr>
      </p:pic>
    </p:spTree>
    <p:extLst>
      <p:ext uri="{BB962C8B-B14F-4D97-AF65-F5344CB8AC3E}">
        <p14:creationId xmlns:p14="http://schemas.microsoft.com/office/powerpoint/2010/main" val="710991166"/>
      </p:ext>
    </p:extLst>
  </p:cSld>
  <p:clrMap bg1="lt1" tx1="dk1" bg2="lt2" tx2="dk2" accent1="accent1" accent2="accent2" accent3="accent3" accent4="accent4" accent5="accent5" accent6="accent6" hlink="hlink" folHlink="folHlink"/>
  <p:sldLayoutIdLst>
    <p:sldLayoutId id="2147484356" r:id="rId2"/>
    <p:sldLayoutId id="2147484357" r:id="rId3"/>
    <p:sldLayoutId id="2147484359" r:id="rId5"/>
    <p:sldLayoutId id="2147484366" r:id="rId12"/>
    <p:sldLayoutId id="2147484367" r:id="rId13"/>
    <p:sldLayoutId id="2147484384" r:id="rId30"/>
    <p:sldLayoutId id="2147484507" r:id="rId31"/>
    <p:sldLayoutId id="2147484508" r:id="rId32"/>
    <p:sldLayoutId id="2147484509" r:id="rId33"/>
  </p:sldLayoutIdLst>
  <p:hf sldNum="0" hdr="0" ftr="0" dt="0"/>
  <p:txStyles>
    <p:titleStyle>
      <a:lvl1pPr algn="l" defTabSz="914400" rtl="0" eaLnBrk="1" latinLnBrk="0" hangingPunct="1">
        <a:lnSpc>
          <a:spcPct val="90000"/>
        </a:lnSpc>
        <a:spcBef>
          <a:spcPct val="0"/>
        </a:spcBef>
        <a:buNone/>
        <a:defRPr sz="3200" b="1" kern="1200" cap="none"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2"/>
          </a:solidFill>
          <a:latin typeface="+mn-lt"/>
          <a:ea typeface="+mn-ea"/>
          <a:cs typeface="+mn-cs"/>
        </a:defRPr>
      </a:lvl1pPr>
      <a:lvl2pPr marL="182880" indent="-18288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2"/>
          </a:solidFill>
          <a:latin typeface="+mn-lt"/>
          <a:ea typeface="+mn-ea"/>
          <a:cs typeface="+mn-cs"/>
        </a:defRPr>
      </a:lvl2pPr>
      <a:lvl3pPr marL="365760" indent="-182880" algn="l" defTabSz="914400" rtl="0" eaLnBrk="1" latinLnBrk="0" hangingPunct="1">
        <a:lnSpc>
          <a:spcPct val="100000"/>
        </a:lnSpc>
        <a:spcBef>
          <a:spcPts val="600"/>
        </a:spcBef>
        <a:buFont typeface="Arial" panose="020B0604020202020204" pitchFamily="34" charset="0"/>
        <a:buChar char="–"/>
        <a:defRPr sz="1600" kern="1200">
          <a:solidFill>
            <a:schemeClr val="tx2"/>
          </a:solidFill>
          <a:latin typeface="+mn-lt"/>
          <a:ea typeface="+mn-ea"/>
          <a:cs typeface="+mn-cs"/>
        </a:defRPr>
      </a:lvl3pPr>
      <a:lvl4pPr marL="548640" indent="-182880" algn="l" defTabSz="914400"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731520" indent="-182880" algn="l" defTabSz="914400" rtl="0" eaLnBrk="1" latinLnBrk="0" hangingPunct="1">
        <a:lnSpc>
          <a:spcPct val="100000"/>
        </a:lnSpc>
        <a:spcBef>
          <a:spcPts val="600"/>
        </a:spcBef>
        <a:buClr>
          <a:schemeClr val="tx2">
            <a:lumMod val="60000"/>
            <a:lumOff val="40000"/>
          </a:schemeClr>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p15:clr>
            <a:srgbClr val="F26B43"/>
          </p15:clr>
        </p15:guide>
        <p15:guide id="4" pos="7488">
          <p15:clr>
            <a:srgbClr val="F26B43"/>
          </p15:clr>
        </p15:guide>
        <p15:guide id="5" orient="horz" pos="768">
          <p15:clr>
            <a:srgbClr val="F26B43"/>
          </p15:clr>
        </p15:guide>
        <p15:guide id="6" orient="horz" pos="3960">
          <p15:clr>
            <a:srgbClr val="F26B43"/>
          </p15:clr>
        </p15:guide>
        <p15:guide id="7" orient="horz" pos="4200">
          <p15:clr>
            <a:srgbClr val="F26B43"/>
          </p15:clr>
        </p15:guide>
        <p15:guide id="8" pos="3840">
          <p15:clr>
            <a:srgbClr val="F26B43"/>
          </p15:clr>
        </p15:guide>
      </p15:sldGuideLst>
    </p:ext>
  </p:extLst>
</p:sldMaster>
</file>

<file path=ppt/slides/_rels/slide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diagramLayout" Target="/ppt/diagrams/layout3.xml" Id="rId3" /><Relationship Type="http://schemas.openxmlformats.org/officeDocument/2006/relationships/diagramData" Target="/ppt/diagrams/data3.xml" Id="rId2" /><Relationship Type="http://schemas.openxmlformats.org/officeDocument/2006/relationships/slideLayout" Target="/ppt/slideLayouts/slideLayout32.xml" Id="rId1" /><Relationship Type="http://schemas.microsoft.com/office/2007/relationships/diagramDrawing" Target="/ppt/diagrams/drawing3.xml" Id="rId6" /><Relationship Type="http://schemas.openxmlformats.org/officeDocument/2006/relationships/diagramColors" Target="/ppt/diagrams/colors3.xml" Id="rId5" /><Relationship Type="http://schemas.openxmlformats.org/officeDocument/2006/relationships/diagramQuickStyle" Target="/ppt/diagrams/quickStyle3.xml" Id="rId4" /></Relationships>
</file>

<file path=ppt/slides/_rels/slide11.xml.rels>&#65279;<?xml version="1.0" encoding="utf-8"?><Relationships xmlns="http://schemas.openxmlformats.org/package/2006/relationships"><Relationship Type="http://schemas.openxmlformats.org/officeDocument/2006/relationships/slideLayout" Target="/ppt/slideLayouts/slideLayout31.xml" Id="rId1" /></Relationships>
</file>

<file path=ppt/slides/_rels/slide12.xml.rels>&#65279;<?xml version="1.0" encoding="utf-8"?><Relationships xmlns="http://schemas.openxmlformats.org/package/2006/relationships"><Relationship Type="http://schemas.openxmlformats.org/officeDocument/2006/relationships/diagramLayout" Target="/ppt/diagrams/layout4.xml" Id="rId3" /><Relationship Type="http://schemas.openxmlformats.org/officeDocument/2006/relationships/diagramData" Target="/ppt/diagrams/data4.xml" Id="rId2" /><Relationship Type="http://schemas.openxmlformats.org/officeDocument/2006/relationships/slideLayout" Target="/ppt/slideLayouts/slideLayout32.xml" Id="rId1" /><Relationship Type="http://schemas.microsoft.com/office/2007/relationships/diagramDrawing" Target="/ppt/diagrams/drawing4.xml" Id="rId6" /><Relationship Type="http://schemas.openxmlformats.org/officeDocument/2006/relationships/diagramColors" Target="/ppt/diagrams/colors4.xml" Id="rId5" /><Relationship Type="http://schemas.openxmlformats.org/officeDocument/2006/relationships/diagramQuickStyle" Target="/ppt/diagrams/quickStyle4.xml" Id="rId4" /></Relationships>
</file>

<file path=ppt/slides/_rels/slide13.xml.rels>&#65279;<?xml version="1.0" encoding="utf-8"?><Relationships xmlns="http://schemas.openxmlformats.org/package/2006/relationships"><Relationship Type="http://schemas.openxmlformats.org/officeDocument/2006/relationships/image" Target="/ppt/media/image56.png" Id="rId2" /><Relationship Type="http://schemas.openxmlformats.org/officeDocument/2006/relationships/slideLayout" Target="/ppt/slideLayouts/slideLayout12.xml" Id="rId1" /></Relationships>
</file>

<file path=ppt/slides/_rels/slide14.xml.rels>&#65279;<?xml version="1.0" encoding="utf-8"?><Relationships xmlns="http://schemas.openxmlformats.org/package/2006/relationships"><Relationship Type="http://schemas.openxmlformats.org/officeDocument/2006/relationships/image" Target="/ppt/media/image57.png" Id="rId2" /><Relationship Type="http://schemas.openxmlformats.org/officeDocument/2006/relationships/slideLayout" Target="/ppt/slideLayouts/slideLayout13.xml" Id="rId1" /></Relationships>
</file>

<file path=ppt/slides/_rels/slide15.xml.rels>&#65279;<?xml version="1.0" encoding="utf-8"?><Relationships xmlns="http://schemas.openxmlformats.org/package/2006/relationships"><Relationship Type="http://schemas.openxmlformats.org/officeDocument/2006/relationships/image" Target="/ppt/media/image58.png" Id="rId2" /><Relationship Type="http://schemas.openxmlformats.org/officeDocument/2006/relationships/slideLayout" Target="/ppt/slideLayouts/slideLayout13.xml" Id="rId1" /></Relationships>
</file>

<file path=ppt/slides/_rels/slide16.xml.rels>&#65279;<?xml version="1.0" encoding="utf-8"?><Relationships xmlns="http://schemas.openxmlformats.org/package/2006/relationships"><Relationship Type="http://schemas.openxmlformats.org/officeDocument/2006/relationships/image" Target="/ppt/media/image59.png" Id="rId2" /><Relationship Type="http://schemas.openxmlformats.org/officeDocument/2006/relationships/slideLayout" Target="/ppt/slideLayouts/slideLayout12.xml" Id="rId1" /></Relationships>
</file>

<file path=ppt/slides/_rels/slide17.xml.rels>&#65279;<?xml version="1.0" encoding="utf-8"?><Relationships xmlns="http://schemas.openxmlformats.org/package/2006/relationships"><Relationship Type="http://schemas.openxmlformats.org/officeDocument/2006/relationships/image" Target="/ppt/media/image61.png" Id="rId3" /><Relationship Type="http://schemas.openxmlformats.org/officeDocument/2006/relationships/image" Target="/ppt/media/image60.png" Id="rId2" /><Relationship Type="http://schemas.openxmlformats.org/officeDocument/2006/relationships/slideLayout" Target="/ppt/slideLayouts/slideLayout32.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31.xml" Id="rId1" /></Relationships>
</file>

<file path=ppt/slides/_rels/slide19.xml.rels>&#65279;<?xml version="1.0" encoding="utf-8"?><Relationships xmlns="http://schemas.openxmlformats.org/package/2006/relationships"><Relationship Type="http://schemas.openxmlformats.org/officeDocument/2006/relationships/image" Target="/ppt/media/image62.png" Id="rId2" /><Relationship Type="http://schemas.openxmlformats.org/officeDocument/2006/relationships/slideLayout" Target="/ppt/slideLayouts/slideLayout33.xml" Id="rId1" /></Relationships>
</file>

<file path=ppt/slides/_rels/slide2.xml.rels>&#65279;<?xml version="1.0" encoding="utf-8"?><Relationships xmlns="http://schemas.openxmlformats.org/package/2006/relationships"><Relationship Type="http://schemas.openxmlformats.org/officeDocument/2006/relationships/image" Target="/ppt/media/image27.png" Id="rId2" /><Relationship Type="http://schemas.openxmlformats.org/officeDocument/2006/relationships/slideLayout" Target="/ppt/slideLayouts/slideLayout3.xml" Id="rId1" /></Relationships>
</file>

<file path=ppt/slides/_rels/slide20.xml.rels>&#65279;<?xml version="1.0" encoding="utf-8"?><Relationships xmlns="http://schemas.openxmlformats.org/package/2006/relationships"><Relationship Type="http://schemas.openxmlformats.org/officeDocument/2006/relationships/image" Target="/ppt/media/image64.png" Id="rId3" /><Relationship Type="http://schemas.openxmlformats.org/officeDocument/2006/relationships/image" Target="/ppt/media/image63.png" Id="rId2" /><Relationship Type="http://schemas.openxmlformats.org/officeDocument/2006/relationships/slideLayout" Target="/ppt/slideLayouts/slideLayout33.xml" Id="rId1" /></Relationships>
</file>

<file path=ppt/slides/_rels/slide21.xml.rels>&#65279;<?xml version="1.0" encoding="utf-8"?><Relationships xmlns="http://schemas.openxmlformats.org/package/2006/relationships"><Relationship Type="http://schemas.openxmlformats.org/officeDocument/2006/relationships/image" Target="/ppt/media/image65.jpeg" Id="rId2" /><Relationship Type="http://schemas.openxmlformats.org/officeDocument/2006/relationships/slideLayout" Target="/ppt/slideLayouts/slideLayout32.xml"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32.xml" Id="rId1" /></Relationships>
</file>

<file path=ppt/slides/_rels/slide23.xml.rels>&#65279;<?xml version="1.0" encoding="utf-8"?><Relationships xmlns="http://schemas.openxmlformats.org/package/2006/relationships"><Relationship Type="http://schemas.openxmlformats.org/officeDocument/2006/relationships/image" Target="/ppt/media/image67.png" Id="rId3" /><Relationship Type="http://schemas.openxmlformats.org/officeDocument/2006/relationships/image" Target="/ppt/media/image66.png" Id="rId2" /><Relationship Type="http://schemas.openxmlformats.org/officeDocument/2006/relationships/slideLayout" Target="/ppt/slideLayouts/slideLayout33.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0.xml" Id="rId1" /></Relationships>
</file>

<file path=ppt/slides/_rels/slide25.xml.rels>&#65279;<?xml version="1.0" encoding="utf-8"?><Relationships xmlns="http://schemas.openxmlformats.org/package/2006/relationships"><Relationship Type="http://schemas.openxmlformats.org/officeDocument/2006/relationships/image" Target="/ppt/media/image69.png" Id="rId3" /><Relationship Type="http://schemas.openxmlformats.org/officeDocument/2006/relationships/image" Target="/ppt/media/image68.png" Id="rId2" /><Relationship Type="http://schemas.openxmlformats.org/officeDocument/2006/relationships/slideLayout" Target="/ppt/slideLayouts/slideLayout12.xml" Id="rId1" /><Relationship Type="http://schemas.openxmlformats.org/officeDocument/2006/relationships/image" Target="/ppt/media/image71.png" Id="rId5" /><Relationship Type="http://schemas.openxmlformats.org/officeDocument/2006/relationships/image" Target="/ppt/media/image70.png" Id="rId4" /></Relationships>
</file>

<file path=ppt/slides/_rels/slide26.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27.xml.rels>&#65279;<?xml version="1.0" encoding="utf-8"?><Relationships xmlns="http://schemas.openxmlformats.org/package/2006/relationships"><Relationship Type="http://schemas.openxmlformats.org/officeDocument/2006/relationships/image" Target="/ppt/media/image73.jpg" Id="rId3" /><Relationship Type="http://schemas.openxmlformats.org/officeDocument/2006/relationships/image" Target="/ppt/media/image72.jpg" Id="rId2" /><Relationship Type="http://schemas.openxmlformats.org/officeDocument/2006/relationships/slideLayout" Target="/ppt/slideLayouts/slideLayout12.xml" Id="rId1" /><Relationship Type="http://schemas.openxmlformats.org/officeDocument/2006/relationships/image" Target="/ppt/media/image74.jpg" Id="rId4" /></Relationships>
</file>

<file path=ppt/slides/_rels/slide28.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29.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30.xml" Id="rId1" /></Relationships>
</file>

<file path=ppt/slides/_rels/slide4.xml.rels>&#65279;<?xml version="1.0" encoding="utf-8"?><Relationships xmlns="http://schemas.openxmlformats.org/package/2006/relationships"><Relationship Type="http://schemas.openxmlformats.org/officeDocument/2006/relationships/image" Target="/ppt/media/image29.jpeg" Id="rId3" /><Relationship Type="http://schemas.openxmlformats.org/officeDocument/2006/relationships/image" Target="/ppt/media/image33.jpeg" Id="rId7" /><Relationship Type="http://schemas.openxmlformats.org/officeDocument/2006/relationships/image" Target="/ppt/media/image28.jpeg" Id="rId2" /><Relationship Type="http://schemas.openxmlformats.org/officeDocument/2006/relationships/slideLayout" Target="/ppt/slideLayouts/slideLayout12.xml" Id="rId1" /><Relationship Type="http://schemas.openxmlformats.org/officeDocument/2006/relationships/image" Target="/ppt/media/image32.jpeg" Id="rId6" /><Relationship Type="http://schemas.openxmlformats.org/officeDocument/2006/relationships/image" Target="/ppt/media/image31.jpeg" Id="rId5" /><Relationship Type="http://schemas.openxmlformats.org/officeDocument/2006/relationships/image" Target="/ppt/media/image30.jpeg" Id="rId4" /></Relationships>
</file>

<file path=ppt/slides/_rels/slide5.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31.xml" Id="rId1" /></Relationships>
</file>

<file path=ppt/slides/_rels/slide6.xml.rels>&#65279;<?xml version="1.0" encoding="utf-8"?><Relationships xmlns="http://schemas.openxmlformats.org/package/2006/relationships"><Relationship Type="http://schemas.openxmlformats.org/officeDocument/2006/relationships/diagramData" Target="/ppt/diagrams/data1.xml" Id="rId3" /><Relationship Type="http://schemas.microsoft.com/office/2007/relationships/diagramDrawing" Target="/ppt/diagrams/drawing1.xml" Id="rId7" /><Relationship Type="http://schemas.openxmlformats.org/officeDocument/2006/relationships/notesSlide" Target="/ppt/notesSlides/notesSlide2.xml" Id="rId2" /><Relationship Type="http://schemas.openxmlformats.org/officeDocument/2006/relationships/slideLayout" Target="/ppt/slideLayouts/slideLayout30.xml" Id="rId1" /><Relationship Type="http://schemas.openxmlformats.org/officeDocument/2006/relationships/diagramColors" Target="/ppt/diagrams/colors1.xml" Id="rId6" /><Relationship Type="http://schemas.openxmlformats.org/officeDocument/2006/relationships/diagramQuickStyle" Target="/ppt/diagrams/quickStyle1.xml" Id="rId5" /><Relationship Type="http://schemas.openxmlformats.org/officeDocument/2006/relationships/diagramLayout" Target="/ppt/diagrams/layout1.xml" Id="rId4" /></Relationships>
</file>

<file path=ppt/slides/_rels/slide7.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13.xml" Id="rId1" /></Relationships>
</file>

<file path=ppt/slides/_rels/slide8.xml.rels>&#65279;<?xml version="1.0" encoding="utf-8"?><Relationships xmlns="http://schemas.openxmlformats.org/package/2006/relationships"><Relationship Type="http://schemas.openxmlformats.org/officeDocument/2006/relationships/diagramLayout" Target="/ppt/diagrams/layout2.xml" Id="rId3" /><Relationship Type="http://schemas.openxmlformats.org/officeDocument/2006/relationships/diagramData" Target="/ppt/diagrams/data2.xml" Id="rId2" /><Relationship Type="http://schemas.openxmlformats.org/officeDocument/2006/relationships/slideLayout" Target="/ppt/slideLayouts/slideLayout13.xml" Id="rId1" /><Relationship Type="http://schemas.microsoft.com/office/2007/relationships/diagramDrawing" Target="/ppt/diagrams/drawing2.xml" Id="rId6" /><Relationship Type="http://schemas.openxmlformats.org/officeDocument/2006/relationships/diagramColors" Target="/ppt/diagrams/colors2.xml" Id="rId5" /><Relationship Type="http://schemas.openxmlformats.org/officeDocument/2006/relationships/diagramQuickStyle" Target="/ppt/diagrams/quickStyle2.xml"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3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0DA9-1460-7FB0-798E-F17EC7DE8066}"/>
              </a:ext>
            </a:extLst>
          </p:cNvPr>
          <p:cNvSpPr>
            <a:spLocks noGrp="1"/>
          </p:cNvSpPr>
          <p:nvPr>
            <p:ph type="ctrTitle"/>
          </p:nvPr>
        </p:nvSpPr>
        <p:spPr>
          <a:xfrm>
            <a:off x="580777" y="1934722"/>
            <a:ext cx="10916777" cy="615553"/>
          </a:xfrm>
        </p:spPr>
        <p:txBody>
          <a:bodyPr/>
          <a:lstStyle/>
          <a:p>
            <a:pPr algn="ctr">
              <a:lnSpc>
                <a:spcPct val="100000"/>
              </a:lnSpc>
            </a:pPr>
            <a:r>
              <a:rPr lang="en-US" sz="2000" i="0" u="none" strike="noStrike" dirty="0">
                <a:solidFill>
                  <a:srgbClr val="FFC000"/>
                </a:solidFill>
                <a:effectLst/>
                <a:latin typeface="Times New Roman" panose="02020603050405020304" pitchFamily="18" charset="0"/>
              </a:rPr>
              <a:t>EDU PREDICT TOOL</a:t>
            </a:r>
            <a:r>
              <a:rPr lang="en-US" sz="2000" i="0" dirty="0">
                <a:solidFill>
                  <a:srgbClr val="FFC000"/>
                </a:solidFill>
                <a:effectLst/>
                <a:latin typeface="Times New Roman" panose="02020603050405020304" pitchFamily="18" charset="0"/>
              </a:rPr>
              <a:t>​</a:t>
            </a:r>
            <a:br>
              <a:rPr lang="en-US" sz="2000" i="0" dirty="0">
                <a:solidFill>
                  <a:schemeClr val="bg1"/>
                </a:solidFill>
                <a:effectLst/>
                <a:latin typeface="Segoe UI" panose="020B0502040204020203" pitchFamily="34" charset="0"/>
              </a:rPr>
            </a:br>
            <a:r>
              <a:rPr lang="en-US" sz="2000" i="0" u="none" strike="noStrike" dirty="0">
                <a:solidFill>
                  <a:schemeClr val="bg1"/>
                </a:solidFill>
                <a:effectLst/>
                <a:latin typeface="Times New Roman" panose="02020603050405020304" pitchFamily="18" charset="0"/>
              </a:rPr>
              <a:t>PREDICTING ENROLLMENT TRENDS IN</a:t>
            </a:r>
            <a:r>
              <a:rPr lang="en-US" sz="2000" i="0" dirty="0">
                <a:solidFill>
                  <a:schemeClr val="bg1"/>
                </a:solidFill>
                <a:effectLst/>
                <a:latin typeface="Times New Roman" panose="02020603050405020304" pitchFamily="18" charset="0"/>
              </a:rPr>
              <a:t>​ </a:t>
            </a:r>
            <a:r>
              <a:rPr lang="en-US" sz="2000" i="0" u="none" strike="noStrike" dirty="0">
                <a:solidFill>
                  <a:schemeClr val="bg1"/>
                </a:solidFill>
                <a:effectLst/>
                <a:latin typeface="Times New Roman" panose="02020603050405020304" pitchFamily="18" charset="0"/>
              </a:rPr>
              <a:t>HIGHER EDUCATION IN THE USA</a:t>
            </a:r>
            <a:endParaRPr lang="en-IN" dirty="0">
              <a:solidFill>
                <a:schemeClr val="bg1"/>
              </a:solidFill>
            </a:endParaRPr>
          </a:p>
        </p:txBody>
      </p:sp>
    </p:spTree>
    <p:extLst>
      <p:ext uri="{BB962C8B-B14F-4D97-AF65-F5344CB8AC3E}">
        <p14:creationId xmlns:p14="http://schemas.microsoft.com/office/powerpoint/2010/main" val="414412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1736F-272E-34F4-9724-C349DCC083ED}"/>
              </a:ext>
            </a:extLst>
          </p:cNvPr>
          <p:cNvSpPr>
            <a:spLocks noGrp="1"/>
          </p:cNvSpPr>
          <p:nvPr>
            <p:ph type="title"/>
          </p:nvPr>
        </p:nvSpPr>
        <p:spPr>
          <a:xfrm>
            <a:off x="498915" y="626297"/>
            <a:ext cx="10571998" cy="970450"/>
          </a:xfrm>
        </p:spPr>
        <p:txBody>
          <a:bodyPr anchor="ctr">
            <a:normAutofit/>
          </a:bodyPr>
          <a:lstStyle/>
          <a:p>
            <a:r>
              <a:rPr lang="en-IN" dirty="0">
                <a:solidFill>
                  <a:schemeClr val="tx1"/>
                </a:solidFill>
              </a:rPr>
              <a:t>IMPLEMENTATION CHOICES :</a:t>
            </a:r>
          </a:p>
        </p:txBody>
      </p:sp>
      <p:sp>
        <p:nvSpPr>
          <p:cNvPr id="2" name="Slide Number Placeholder 1">
            <a:extLst>
              <a:ext uri="{FF2B5EF4-FFF2-40B4-BE49-F238E27FC236}">
                <a16:creationId xmlns:a16="http://schemas.microsoft.com/office/drawing/2014/main" id="{DD8E31AE-6883-BFC9-9278-DE6EDBF0A531}"/>
              </a:ext>
            </a:extLst>
          </p:cNvPr>
          <p:cNvSpPr>
            <a:spLocks noGrp="1"/>
          </p:cNvSpPr>
          <p:nvPr>
            <p:ph type="sldNum" sz="quarter" idx="12"/>
          </p:nvPr>
        </p:nvSpPr>
        <p:spPr>
          <a:prstGeom prst="rect">
            <a:avLst/>
          </a:prstGeom>
        </p:spPr>
        <p:txBody>
          <a:bodyPr anchor="ctr">
            <a:normAutofit fontScale="25000" lnSpcReduction="20000"/>
          </a:bodyPr>
          <a:lstStyle/>
          <a:p>
            <a:pPr>
              <a:spcAft>
                <a:spcPts val="600"/>
              </a:spcAft>
            </a:pPr>
            <a:fld id="{4037B1B0-0345-4E15-985A-6BECCDBE474F}" type="slidenum">
              <a:rPr lang="en-US" smtClean="0"/>
              <a:pPr>
                <a:spcAft>
                  <a:spcPts val="600"/>
                </a:spcAft>
              </a:pPr>
              <a:t>10</a:t>
            </a:fld>
            <a:endParaRPr lang="en-US"/>
          </a:p>
        </p:txBody>
      </p:sp>
      <p:graphicFrame>
        <p:nvGraphicFramePr>
          <p:cNvPr id="7" name="Rectangle 1">
            <a:extLst>
              <a:ext uri="{FF2B5EF4-FFF2-40B4-BE49-F238E27FC236}">
                <a16:creationId xmlns:a16="http://schemas.microsoft.com/office/drawing/2014/main" id="{1734376A-C7A9-C6FC-B257-441421054D8D}"/>
              </a:ext>
            </a:extLst>
          </p:cNvPr>
          <p:cNvGraphicFramePr>
            <a:graphicFrameLocks noGrp="1"/>
          </p:cNvGraphicFramePr>
          <p:nvPr>
            <p:ph sz="quarter" idx="4294967295"/>
            <p:extLst>
              <p:ext uri="{D42A27DB-BD31-4B8C-83A1-F6EECF244321}">
                <p14:modId xmlns:p14="http://schemas.microsoft.com/office/powerpoint/2010/main" val="804071312"/>
              </p:ext>
            </p:extLst>
          </p:nvPr>
        </p:nvGraphicFramePr>
        <p:xfrm>
          <a:off x="304800" y="1596747"/>
          <a:ext cx="11582400" cy="4672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568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79DA3-BD90-51BC-2ED4-A9D038AD910D}"/>
              </a:ext>
            </a:extLst>
          </p:cNvPr>
          <p:cNvSpPr>
            <a:spLocks noGrp="1"/>
          </p:cNvSpPr>
          <p:nvPr>
            <p:ph type="title"/>
          </p:nvPr>
        </p:nvSpPr>
        <p:spPr>
          <a:xfrm>
            <a:off x="584091" y="748559"/>
            <a:ext cx="8974688" cy="1108521"/>
          </a:xfrm>
        </p:spPr>
        <p:txBody>
          <a:bodyPr/>
          <a:lstStyle/>
          <a:p>
            <a:r>
              <a:rPr lang="en-IN" sz="4800" dirty="0">
                <a:solidFill>
                  <a:schemeClr val="tx1"/>
                </a:solidFill>
              </a:rPr>
              <a:t>DATASET DESCRIPTION :</a:t>
            </a:r>
          </a:p>
        </p:txBody>
      </p:sp>
      <p:sp>
        <p:nvSpPr>
          <p:cNvPr id="4" name="Content Placeholder 3">
            <a:extLst>
              <a:ext uri="{FF2B5EF4-FFF2-40B4-BE49-F238E27FC236}">
                <a16:creationId xmlns:a16="http://schemas.microsoft.com/office/drawing/2014/main" id="{3B1FE3AE-A72C-31CD-747B-143849F70C47}"/>
              </a:ext>
            </a:extLst>
          </p:cNvPr>
          <p:cNvSpPr>
            <a:spLocks noGrp="1"/>
          </p:cNvSpPr>
          <p:nvPr>
            <p:ph type="body" sz="quarter" idx="16"/>
          </p:nvPr>
        </p:nvSpPr>
        <p:spPr>
          <a:xfrm>
            <a:off x="584091" y="1857080"/>
            <a:ext cx="8615802" cy="3322949"/>
          </a:xfrm>
        </p:spPr>
        <p:txBody>
          <a:bodyPr vert="horz" lIns="91440" tIns="45720" rIns="91440" bIns="45720" rtlCol="0" anchor="t">
            <a:noAutofit/>
          </a:bodyPr>
          <a:lstStyle/>
          <a:p>
            <a:pPr marL="0" indent="0">
              <a:lnSpc>
                <a:spcPct val="150000"/>
              </a:lnSpc>
              <a:buNone/>
            </a:pPr>
            <a:r>
              <a:rPr lang="en-IN" sz="2000" dirty="0">
                <a:latin typeface="Calibri"/>
                <a:ea typeface="Calibri"/>
                <a:cs typeface="Arial"/>
              </a:rPr>
              <a:t>The dataset comprises CSV files capturing historical trends in international student enrolment in U.S. higher education. It includes student demographics, academic classifications, enrolment types, funding sources, and regional origins.</a:t>
            </a:r>
          </a:p>
          <a:p>
            <a:pPr marL="0" indent="0">
              <a:lnSpc>
                <a:spcPct val="150000"/>
              </a:lnSpc>
              <a:buNone/>
            </a:pPr>
            <a:r>
              <a:rPr lang="en-IN" sz="2000" b="1" dirty="0">
                <a:solidFill>
                  <a:srgbClr val="FF0000"/>
                </a:solidFill>
                <a:latin typeface="Arial"/>
                <a:cs typeface="Arial"/>
              </a:rPr>
              <a:t>Size &amp; Distribution : </a:t>
            </a:r>
            <a:endParaRPr lang="en-US" altLang="en-US" sz="2000" b="0" i="0" u="none" strike="noStrike" cap="none" normalizeH="0" baseline="0" dirty="0">
              <a:ln>
                <a:noFill/>
              </a:ln>
              <a:solidFill>
                <a:srgbClr val="FF0000"/>
              </a:solidFill>
              <a:effectLst/>
              <a:latin typeface="Calibri"/>
              <a:ea typeface="Calibri"/>
              <a:cs typeface="Calibri"/>
            </a:endParaRPr>
          </a:p>
          <a:p>
            <a:pPr marL="342900" marR="0" lvl="0" indent="-34290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effectLst/>
                <a:latin typeface="Calibri"/>
                <a:ea typeface="Calibri"/>
                <a:cs typeface="Calibri"/>
              </a:rPr>
              <a:t>Covers multiple academic years with diverse enrollment patterns.</a:t>
            </a:r>
            <a:endParaRPr lang="en-US" altLang="en-US" sz="2000" b="0" i="0" u="none" strike="noStrike" cap="none" normalizeH="0" baseline="0" dirty="0">
              <a:ln>
                <a:noFill/>
              </a:ln>
              <a:effectLst/>
              <a:latin typeface="Calibri"/>
              <a:ea typeface="Calibri"/>
              <a:cs typeface="Calibri"/>
            </a:endParaRPr>
          </a:p>
          <a:p>
            <a:pPr marL="342900" marR="0" lvl="0" indent="-34290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effectLst/>
                <a:latin typeface="Calibri"/>
                <a:ea typeface="Calibri"/>
                <a:cs typeface="Calibri"/>
              </a:rPr>
              <a:t>Data spans various academic levels, student types, and funding categories. </a:t>
            </a:r>
            <a:endParaRPr lang="en-US" altLang="en-US" sz="2000" b="0" i="0" u="none" strike="noStrike" cap="none" normalizeH="0" baseline="0" dirty="0">
              <a:ln>
                <a:noFill/>
              </a:ln>
              <a:effectLst/>
              <a:latin typeface="Calibri"/>
              <a:ea typeface="Calibri"/>
              <a:cs typeface="Calibri"/>
            </a:endParaRPr>
          </a:p>
          <a:p>
            <a:pPr marL="0" indent="0">
              <a:lnSpc>
                <a:spcPct val="150000"/>
              </a:lnSpc>
              <a:buNone/>
            </a:pPr>
            <a:endParaRPr lang="en-IN" sz="2000" b="1" dirty="0">
              <a:latin typeface="Arial"/>
              <a:cs typeface="Arial"/>
            </a:endParaRPr>
          </a:p>
          <a:p>
            <a:pPr marL="0" indent="0">
              <a:lnSpc>
                <a:spcPct val="150000"/>
              </a:lnSpc>
              <a:buNone/>
            </a:pPr>
            <a:endParaRPr lang="en-IN" sz="2000" b="1" dirty="0">
              <a:latin typeface="Arial" panose="020B0604020202020204" pitchFamily="34" charset="0"/>
              <a:cs typeface="Arial" panose="020B0604020202020204" pitchFamily="34" charset="0"/>
            </a:endParaRPr>
          </a:p>
          <a:p>
            <a:pPr marL="0" indent="0">
              <a:lnSpc>
                <a:spcPct val="150000"/>
              </a:lnSpc>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99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64395-886D-2BBF-F2CF-84662212239C}"/>
              </a:ext>
            </a:extLst>
          </p:cNvPr>
          <p:cNvSpPr>
            <a:spLocks noGrp="1"/>
          </p:cNvSpPr>
          <p:nvPr>
            <p:ph type="title"/>
          </p:nvPr>
        </p:nvSpPr>
        <p:spPr>
          <a:xfrm>
            <a:off x="637410" y="682858"/>
            <a:ext cx="10571998" cy="970450"/>
          </a:xfrm>
        </p:spPr>
        <p:txBody>
          <a:bodyPr anchor="ctr">
            <a:normAutofit/>
          </a:bodyPr>
          <a:lstStyle/>
          <a:p>
            <a:r>
              <a:rPr lang="en-IN" dirty="0">
                <a:solidFill>
                  <a:schemeClr val="tx1"/>
                </a:solidFill>
              </a:rPr>
              <a:t>DATASET PREPROCESSING :</a:t>
            </a:r>
          </a:p>
        </p:txBody>
      </p:sp>
      <p:sp>
        <p:nvSpPr>
          <p:cNvPr id="2" name="Slide Number Placeholder 1">
            <a:extLst>
              <a:ext uri="{FF2B5EF4-FFF2-40B4-BE49-F238E27FC236}">
                <a16:creationId xmlns:a16="http://schemas.microsoft.com/office/drawing/2014/main" id="{29027526-426B-DD05-9504-A67452642D21}"/>
              </a:ext>
            </a:extLst>
          </p:cNvPr>
          <p:cNvSpPr>
            <a:spLocks noGrp="1"/>
          </p:cNvSpPr>
          <p:nvPr>
            <p:ph type="sldNum" sz="quarter" idx="12"/>
          </p:nvPr>
        </p:nvSpPr>
        <p:spPr>
          <a:prstGeom prst="rect">
            <a:avLst/>
          </a:prstGeom>
        </p:spPr>
        <p:txBody>
          <a:bodyPr anchor="ctr">
            <a:normAutofit fontScale="25000" lnSpcReduction="20000"/>
          </a:bodyPr>
          <a:lstStyle/>
          <a:p>
            <a:pPr>
              <a:spcAft>
                <a:spcPts val="600"/>
              </a:spcAft>
            </a:pPr>
            <a:fld id="{4037B1B0-0345-4E15-985A-6BECCDBE474F}" type="slidenum">
              <a:rPr lang="en-US" smtClean="0"/>
              <a:pPr>
                <a:spcAft>
                  <a:spcPts val="600"/>
                </a:spcAft>
              </a:pPr>
              <a:t>12</a:t>
            </a:fld>
            <a:endParaRPr lang="en-US"/>
          </a:p>
        </p:txBody>
      </p:sp>
      <p:graphicFrame>
        <p:nvGraphicFramePr>
          <p:cNvPr id="7" name="Rectangle 1">
            <a:extLst>
              <a:ext uri="{FF2B5EF4-FFF2-40B4-BE49-F238E27FC236}">
                <a16:creationId xmlns:a16="http://schemas.microsoft.com/office/drawing/2014/main" id="{A096AA7B-D997-ABCD-8A41-A11573731C04}"/>
              </a:ext>
            </a:extLst>
          </p:cNvPr>
          <p:cNvGraphicFramePr>
            <a:graphicFrameLocks noGrp="1"/>
          </p:cNvGraphicFramePr>
          <p:nvPr>
            <p:ph sz="quarter" idx="4294967295"/>
            <p:extLst>
              <p:ext uri="{D42A27DB-BD31-4B8C-83A1-F6EECF244321}">
                <p14:modId xmlns:p14="http://schemas.microsoft.com/office/powerpoint/2010/main" val="3126901767"/>
              </p:ext>
            </p:extLst>
          </p:nvPr>
        </p:nvGraphicFramePr>
        <p:xfrm>
          <a:off x="637410" y="1653308"/>
          <a:ext cx="10374313" cy="4278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7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A83825-5CD6-53C2-B307-2D091416F46A}"/>
              </a:ext>
            </a:extLst>
          </p:cNvPr>
          <p:cNvSpPr>
            <a:spLocks noGrp="1"/>
          </p:cNvSpPr>
          <p:nvPr>
            <p:ph type="title"/>
          </p:nvPr>
        </p:nvSpPr>
        <p:spPr>
          <a:xfrm>
            <a:off x="483909" y="1184150"/>
            <a:ext cx="11582401" cy="792843"/>
          </a:xfrm>
        </p:spPr>
        <p:txBody>
          <a:bodyPr anchor="ctr">
            <a:noAutofit/>
          </a:bodyPr>
          <a:lstStyle/>
          <a:p>
            <a:r>
              <a:rPr lang="en-GB" sz="3600" dirty="0">
                <a:solidFill>
                  <a:schemeClr val="accent1"/>
                </a:solidFill>
              </a:rPr>
              <a:t>ENROLMENT TRENDS :</a:t>
            </a:r>
          </a:p>
        </p:txBody>
      </p:sp>
      <p:sp>
        <p:nvSpPr>
          <p:cNvPr id="10" name="Content Placeholder 3">
            <a:extLst>
              <a:ext uri="{FF2B5EF4-FFF2-40B4-BE49-F238E27FC236}">
                <a16:creationId xmlns:a16="http://schemas.microsoft.com/office/drawing/2014/main" id="{4A6FFFDC-A4DF-09D2-E89C-7DBE1ED662D6}"/>
              </a:ext>
            </a:extLst>
          </p:cNvPr>
          <p:cNvSpPr>
            <a:spLocks noGrp="1"/>
          </p:cNvSpPr>
          <p:nvPr>
            <p:ph type="body" sz="quarter" idx="4294967295"/>
          </p:nvPr>
        </p:nvSpPr>
        <p:spPr>
          <a:xfrm>
            <a:off x="669303" y="2152650"/>
            <a:ext cx="5916613" cy="2789238"/>
          </a:xfrm>
        </p:spPr>
        <p:txBody>
          <a:bodyPr vert="horz" lIns="91440" tIns="45720" rIns="91440" bIns="45720" rtlCol="0" anchor="t">
            <a:noAutofit/>
          </a:bodyPr>
          <a:lstStyle/>
          <a:p>
            <a:r>
              <a:rPr lang="en-US" b="1" dirty="0">
                <a:solidFill>
                  <a:srgbClr val="C00000"/>
                </a:solidFill>
                <a:latin typeface="Times New Roman" panose="02020603050405020304" pitchFamily="18" charset="0"/>
                <a:cs typeface="Times New Roman" panose="02020603050405020304" pitchFamily="18" charset="0"/>
              </a:rPr>
              <a:t>Significant US Student Growth:</a:t>
            </a:r>
          </a:p>
          <a:p>
            <a:r>
              <a:rPr lang="en-US" dirty="0">
                <a:latin typeface="Times New Roman" panose="02020603050405020304" pitchFamily="18" charset="0"/>
                <a:cs typeface="Times New Roman" panose="02020603050405020304" pitchFamily="18" charset="0"/>
              </a:rPr>
              <a:t>US student enrollment surged dramatically post-1960s, driving the overall increase in student population.</a:t>
            </a:r>
          </a:p>
          <a:p>
            <a:endParaRPr lang="en-US" dirty="0">
              <a:latin typeface="Times New Roman" panose="02020603050405020304" pitchFamily="18" charset="0"/>
              <a:cs typeface="Times New Roman" panose="02020603050405020304" pitchFamily="18" charset="0"/>
            </a:endParaRPr>
          </a:p>
          <a:p>
            <a:r>
              <a:rPr lang="en-US" b="1" dirty="0">
                <a:solidFill>
                  <a:srgbClr val="C00000"/>
                </a:solidFill>
                <a:latin typeface="Times New Roman" panose="02020603050405020304" pitchFamily="18" charset="0"/>
                <a:cs typeface="Times New Roman" panose="02020603050405020304" pitchFamily="18" charset="0"/>
              </a:rPr>
              <a:t>Steady Overall Expansion: </a:t>
            </a:r>
          </a:p>
          <a:p>
            <a:r>
              <a:rPr lang="en-US" dirty="0">
                <a:latin typeface="Times New Roman" panose="02020603050405020304" pitchFamily="18" charset="0"/>
                <a:cs typeface="Times New Roman" panose="02020603050405020304" pitchFamily="18" charset="0"/>
              </a:rPr>
              <a:t>Total student enrollment has consistently risen since 1948, reflecting long-term growth in education access.</a:t>
            </a:r>
          </a:p>
        </p:txBody>
      </p:sp>
      <p:pic>
        <p:nvPicPr>
          <p:cNvPr id="5" name="Content Placeholder 4" descr="A graph of a line with orange dots&#10;&#10;AI-generated content may be incorrect.">
            <a:extLst>
              <a:ext uri="{FF2B5EF4-FFF2-40B4-BE49-F238E27FC236}">
                <a16:creationId xmlns:a16="http://schemas.microsoft.com/office/drawing/2014/main" id="{2EB1DC3A-B6ED-82C5-1F50-B1DCAB7BD4F8}"/>
              </a:ext>
            </a:extLst>
          </p:cNvPr>
          <p:cNvPicPr>
            <a:picLocks noGrp="1" noChangeAspect="1"/>
          </p:cNvPicPr>
          <p:nvPr>
            <p:ph sz="quarter" idx="4294967295"/>
          </p:nvPr>
        </p:nvPicPr>
        <p:blipFill>
          <a:blip r:embed="rId2"/>
          <a:stretch>
            <a:fillRect/>
          </a:stretch>
        </p:blipFill>
        <p:spPr>
          <a:xfrm>
            <a:off x="6933406" y="2152650"/>
            <a:ext cx="5030787" cy="2552700"/>
          </a:xfrm>
          <a:prstGeom prst="rect">
            <a:avLst/>
          </a:prstGeom>
          <a:ln>
            <a:noFill/>
          </a:ln>
          <a:effectLst>
            <a:softEdge rad="112500"/>
          </a:effectLst>
          <a:scene3d>
            <a:camera prst="orthographicFront">
              <a:rot lat="0" lon="0" rev="0"/>
            </a:camera>
            <a:lightRig rig="contrasting" dir="t">
              <a:rot lat="0" lon="0" rev="7800000"/>
            </a:lightRig>
          </a:scene3d>
          <a:sp3d>
            <a:bevelT w="139700" h="139700"/>
          </a:sp3d>
        </p:spPr>
      </p:pic>
      <p:sp>
        <p:nvSpPr>
          <p:cNvPr id="2" name="Slide Number Placeholder 1">
            <a:extLst>
              <a:ext uri="{FF2B5EF4-FFF2-40B4-BE49-F238E27FC236}">
                <a16:creationId xmlns:a16="http://schemas.microsoft.com/office/drawing/2014/main" id="{9CC7AED9-F99D-45EB-BF0C-52B0ED049EE0}"/>
              </a:ext>
            </a:extLst>
          </p:cNvPr>
          <p:cNvSpPr>
            <a:spLocks noGrp="1"/>
          </p:cNvSpPr>
          <p:nvPr>
            <p:ph type="sldNum" sz="quarter" idx="4294967295"/>
          </p:nvPr>
        </p:nvSpPr>
        <p:spPr>
          <a:xfrm>
            <a:off x="9448800" y="6356350"/>
            <a:ext cx="2743200" cy="365125"/>
          </a:xfrm>
          <a:prstGeom prst="rect">
            <a:avLst/>
          </a:prstGeom>
        </p:spPr>
        <p:txBody>
          <a:bodyPr anchor="ctr">
            <a:normAutofit lnSpcReduction="10000"/>
          </a:bodyPr>
          <a:lstStyle/>
          <a:p>
            <a:pPr>
              <a:spcAft>
                <a:spcPts val="600"/>
              </a:spcAft>
            </a:pPr>
            <a:fld id="{4037B1B0-0345-4E15-985A-6BECCDBE474F}" type="slidenum">
              <a:rPr lang="en-US" smtClean="0"/>
              <a:pPr>
                <a:spcAft>
                  <a:spcPts val="600"/>
                </a:spcAft>
              </a:pPr>
              <a:t>13</a:t>
            </a:fld>
            <a:endParaRPr lang="en-US"/>
          </a:p>
        </p:txBody>
      </p:sp>
    </p:spTree>
    <p:extLst>
      <p:ext uri="{BB962C8B-B14F-4D97-AF65-F5344CB8AC3E}">
        <p14:creationId xmlns:p14="http://schemas.microsoft.com/office/powerpoint/2010/main" val="36504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1658F2E-F31E-E84A-D190-B00B889C6BBB}"/>
              </a:ext>
            </a:extLst>
          </p:cNvPr>
          <p:cNvSpPr txBox="1">
            <a:spLocks/>
          </p:cNvSpPr>
          <p:nvPr/>
        </p:nvSpPr>
        <p:spPr>
          <a:xfrm>
            <a:off x="565607" y="1045529"/>
            <a:ext cx="7626286" cy="497638"/>
          </a:xfrm>
          <a:prstGeom prst="rect">
            <a:avLst/>
          </a:prstGeom>
          <a:effectLst>
            <a:outerShdw blurRad="50800" dir="14400000">
              <a:srgbClr val="000000">
                <a:alpha val="60000"/>
              </a:srgbClr>
            </a:outerShdw>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solidFill>
                  <a:schemeClr val="accent1"/>
                </a:solidFill>
              </a:rPr>
              <a:t>GENDER ENROLMENT TRENDS :</a:t>
            </a:r>
          </a:p>
        </p:txBody>
      </p:sp>
      <p:sp>
        <p:nvSpPr>
          <p:cNvPr id="5" name="Content Placeholder 3">
            <a:extLst>
              <a:ext uri="{FF2B5EF4-FFF2-40B4-BE49-F238E27FC236}">
                <a16:creationId xmlns:a16="http://schemas.microsoft.com/office/drawing/2014/main" id="{5B9BB650-C5B1-8F00-BBFA-70A25400956B}"/>
              </a:ext>
            </a:extLst>
          </p:cNvPr>
          <p:cNvSpPr txBox="1">
            <a:spLocks/>
          </p:cNvSpPr>
          <p:nvPr/>
        </p:nvSpPr>
        <p:spPr>
          <a:xfrm>
            <a:off x="565607" y="1910813"/>
            <a:ext cx="5916891" cy="2749482"/>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800" b="1" dirty="0">
                <a:solidFill>
                  <a:srgbClr val="C00000"/>
                </a:solidFill>
                <a:latin typeface="Calibri"/>
                <a:ea typeface="Calibri"/>
                <a:cs typeface="Calibri"/>
              </a:rPr>
              <a:t>Consistent Male Dominance: </a:t>
            </a:r>
            <a:r>
              <a:rPr lang="en-GB" sz="1800" dirty="0">
                <a:latin typeface="Calibri"/>
                <a:ea typeface="Calibri"/>
                <a:cs typeface="Calibri"/>
              </a:rPr>
              <a:t>Male student enrolment consistently surpasses female enrolment throughout the period.</a:t>
            </a:r>
          </a:p>
          <a:p>
            <a:r>
              <a:rPr lang="en-GB" sz="1800" b="1" dirty="0">
                <a:solidFill>
                  <a:srgbClr val="C00000"/>
                </a:solidFill>
                <a:latin typeface="Calibri"/>
                <a:ea typeface="Calibri"/>
                <a:cs typeface="Calibri"/>
              </a:rPr>
              <a:t>Peak and Decline: </a:t>
            </a:r>
            <a:r>
              <a:rPr lang="en-GB" sz="1800" dirty="0">
                <a:latin typeface="Calibri"/>
                <a:ea typeface="Calibri"/>
                <a:cs typeface="Calibri"/>
              </a:rPr>
              <a:t>Both male and female enrolments peaked around 2017/18, followed by a noticeable decline.</a:t>
            </a:r>
          </a:p>
          <a:p>
            <a:r>
              <a:rPr lang="en-GB" sz="1800" b="1" dirty="0">
                <a:solidFill>
                  <a:srgbClr val="C00000"/>
                </a:solidFill>
                <a:latin typeface="Calibri"/>
                <a:ea typeface="Calibri"/>
                <a:cs typeface="Calibri"/>
              </a:rPr>
              <a:t>Recent Recovery:</a:t>
            </a:r>
            <a:r>
              <a:rPr lang="en-GB" sz="1800" dirty="0">
                <a:solidFill>
                  <a:srgbClr val="C00000"/>
                </a:solidFill>
                <a:latin typeface="Calibri"/>
                <a:ea typeface="Calibri"/>
                <a:cs typeface="Calibri"/>
              </a:rPr>
              <a:t> </a:t>
            </a:r>
            <a:r>
              <a:rPr lang="en-GB" sz="1800" dirty="0">
                <a:latin typeface="Calibri"/>
                <a:ea typeface="Calibri"/>
                <a:cs typeface="Calibri"/>
              </a:rPr>
              <a:t>Enrolment for both genders shows signs of recovery in the most recent years.</a:t>
            </a:r>
          </a:p>
        </p:txBody>
      </p:sp>
      <p:pic>
        <p:nvPicPr>
          <p:cNvPr id="6" name="Content Placeholder 5" descr="A graph of a number of students">
            <a:extLst>
              <a:ext uri="{FF2B5EF4-FFF2-40B4-BE49-F238E27FC236}">
                <a16:creationId xmlns:a16="http://schemas.microsoft.com/office/drawing/2014/main" id="{AC0CAA1B-3EB3-A8FA-3F93-41879FABA36F}"/>
              </a:ext>
            </a:extLst>
          </p:cNvPr>
          <p:cNvPicPr>
            <a:picLocks noChangeAspect="1"/>
          </p:cNvPicPr>
          <p:nvPr/>
        </p:nvPicPr>
        <p:blipFill>
          <a:blip r:embed="rId2"/>
          <a:stretch>
            <a:fillRect/>
          </a:stretch>
        </p:blipFill>
        <p:spPr>
          <a:xfrm>
            <a:off x="6600265" y="2047367"/>
            <a:ext cx="5026128" cy="2476373"/>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48355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D0292-CA5C-D481-3D61-B95F78C39755}"/>
              </a:ext>
            </a:extLst>
          </p:cNvPr>
          <p:cNvSpPr>
            <a:spLocks noGrp="1"/>
          </p:cNvSpPr>
          <p:nvPr>
            <p:ph type="title"/>
          </p:nvPr>
        </p:nvSpPr>
        <p:spPr>
          <a:xfrm>
            <a:off x="370997" y="1640561"/>
            <a:ext cx="9172782" cy="560329"/>
          </a:xfrm>
        </p:spPr>
        <p:txBody>
          <a:bodyPr anchor="ctr">
            <a:noAutofit/>
          </a:bodyPr>
          <a:lstStyle/>
          <a:p>
            <a:r>
              <a:rPr lang="en-GB" sz="3600" dirty="0">
                <a:solidFill>
                  <a:schemeClr val="accent1"/>
                </a:solidFill>
                <a:latin typeface="Calibri" panose="020F0502020204030204" pitchFamily="34" charset="0"/>
                <a:ea typeface="Calibri" panose="020F0502020204030204" pitchFamily="34" charset="0"/>
                <a:cs typeface="Calibri" panose="020F0502020204030204" pitchFamily="34" charset="0"/>
              </a:rPr>
              <a:t>UNDERGRADUATE &amp; GRADUATE ENROLMENT :</a:t>
            </a:r>
            <a:endParaRPr lang="en-US"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Placeholder 5">
            <a:extLst>
              <a:ext uri="{FF2B5EF4-FFF2-40B4-BE49-F238E27FC236}">
                <a16:creationId xmlns:a16="http://schemas.microsoft.com/office/drawing/2014/main" id="{6268A81C-9DCB-CF7B-FD6D-822FBB49879B}"/>
              </a:ext>
            </a:extLst>
          </p:cNvPr>
          <p:cNvPicPr>
            <a:picLocks noGrp="1" noChangeAspect="1"/>
          </p:cNvPicPr>
          <p:nvPr>
            <p:ph sz="quarter" idx="10"/>
          </p:nvPr>
        </p:nvPicPr>
        <p:blipFill>
          <a:blip r:embed="rId2"/>
          <a:stretch/>
        </p:blipFill>
        <p:spPr>
          <a:xfrm>
            <a:off x="7021829" y="2497240"/>
            <a:ext cx="4928077" cy="2342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a:extLst>
              <a:ext uri="{FF2B5EF4-FFF2-40B4-BE49-F238E27FC236}">
                <a16:creationId xmlns:a16="http://schemas.microsoft.com/office/drawing/2014/main" id="{A2B48CDE-849C-7DDE-897C-61D6304C40A3}"/>
              </a:ext>
            </a:extLst>
          </p:cNvPr>
          <p:cNvSpPr>
            <a:spLocks noGrp="1"/>
          </p:cNvSpPr>
          <p:nvPr>
            <p:ph type="sldNum" idx="4294967295"/>
          </p:nvPr>
        </p:nvSpPr>
        <p:spPr>
          <a:xfrm>
            <a:off x="11707813" y="6446838"/>
            <a:ext cx="484187" cy="228600"/>
          </a:xfrm>
          <a:prstGeom prst="rect">
            <a:avLst/>
          </a:prstGeom>
        </p:spPr>
        <p:txBody>
          <a:bodyPr anchor="ctr">
            <a:normAutofit fontScale="62500" lnSpcReduction="20000"/>
          </a:bodyPr>
          <a:lstStyle/>
          <a:p>
            <a:pPr>
              <a:spcAft>
                <a:spcPts val="600"/>
              </a:spcAft>
            </a:pPr>
            <a:fld id="{4037B1B0-0345-4E15-985A-6BECCDBE474F}" type="slidenum">
              <a:rPr lang="en-US" smtClean="0"/>
              <a:pPr>
                <a:spcAft>
                  <a:spcPts val="600"/>
                </a:spcAft>
              </a:pPr>
              <a:t>15</a:t>
            </a:fld>
            <a:endParaRPr lang="en-US"/>
          </a:p>
        </p:txBody>
      </p:sp>
      <p:sp>
        <p:nvSpPr>
          <p:cNvPr id="4" name="Content Placeholder 3">
            <a:extLst>
              <a:ext uri="{FF2B5EF4-FFF2-40B4-BE49-F238E27FC236}">
                <a16:creationId xmlns:a16="http://schemas.microsoft.com/office/drawing/2014/main" id="{9B6C904B-6136-A730-A308-2AA72CF85AF4}"/>
              </a:ext>
            </a:extLst>
          </p:cNvPr>
          <p:cNvSpPr>
            <a:spLocks noGrp="1"/>
          </p:cNvSpPr>
          <p:nvPr>
            <p:ph idx="4294967295"/>
          </p:nvPr>
        </p:nvSpPr>
        <p:spPr>
          <a:xfrm>
            <a:off x="370997" y="2676349"/>
            <a:ext cx="6408738" cy="2254250"/>
          </a:xfrm>
        </p:spPr>
        <p:txBody>
          <a:bodyPr vert="horz" lIns="91440" tIns="45720" rIns="91440" bIns="45720" rtlCol="0" anchor="t">
            <a:normAutofit lnSpcReduction="10000"/>
          </a:bodyPr>
          <a:lstStyle/>
          <a:p>
            <a:pPr>
              <a:lnSpc>
                <a:spcPct val="90000"/>
              </a:lnSpc>
            </a:pPr>
            <a:r>
              <a:rPr lang="en-GB" b="1" dirty="0">
                <a:solidFill>
                  <a:srgbClr val="C00000"/>
                </a:solidFill>
                <a:latin typeface="Calibri"/>
                <a:ea typeface="Calibri"/>
                <a:cs typeface="Calibri"/>
              </a:rPr>
              <a:t>Parallel Growth:</a:t>
            </a:r>
            <a:r>
              <a:rPr lang="en-GB" dirty="0">
                <a:solidFill>
                  <a:srgbClr val="C00000"/>
                </a:solidFill>
                <a:latin typeface="Calibri"/>
                <a:ea typeface="Calibri"/>
                <a:cs typeface="Calibri"/>
              </a:rPr>
              <a:t> </a:t>
            </a:r>
            <a:r>
              <a:rPr lang="en-GB" dirty="0">
                <a:latin typeface="Calibri"/>
                <a:ea typeface="Calibri"/>
                <a:cs typeface="Calibri"/>
              </a:rPr>
              <a:t>Both undergraduate and graduate enrolments show a generally parallel upward trend over the period.</a:t>
            </a:r>
            <a:endParaRPr lang="en-GB" dirty="0">
              <a:solidFill>
                <a:srgbClr val="C00000"/>
              </a:solidFill>
              <a:latin typeface="Calibri"/>
              <a:ea typeface="Calibri"/>
              <a:cs typeface="Calibri"/>
            </a:endParaRPr>
          </a:p>
          <a:p>
            <a:pPr>
              <a:lnSpc>
                <a:spcPct val="90000"/>
              </a:lnSpc>
            </a:pPr>
            <a:r>
              <a:rPr lang="en-GB" b="1" dirty="0">
                <a:solidFill>
                  <a:srgbClr val="C00000"/>
                </a:solidFill>
                <a:latin typeface="Calibri"/>
                <a:ea typeface="Calibri"/>
                <a:cs typeface="Calibri"/>
              </a:rPr>
              <a:t>Significant Drop &amp; Recovery:</a:t>
            </a:r>
            <a:r>
              <a:rPr lang="en-GB" dirty="0">
                <a:solidFill>
                  <a:srgbClr val="C00000"/>
                </a:solidFill>
                <a:latin typeface="Calibri"/>
                <a:ea typeface="Calibri"/>
                <a:cs typeface="Calibri"/>
              </a:rPr>
              <a:t> </a:t>
            </a:r>
            <a:r>
              <a:rPr lang="en-GB" dirty="0">
                <a:latin typeface="Calibri"/>
                <a:ea typeface="Calibri"/>
                <a:cs typeface="Calibri"/>
              </a:rPr>
              <a:t>Both categories experienced a sharp drop in the early 2000s, followed by a sustained recovery and growth.</a:t>
            </a:r>
          </a:p>
          <a:p>
            <a:pPr>
              <a:lnSpc>
                <a:spcPct val="90000"/>
              </a:lnSpc>
            </a:pPr>
            <a:r>
              <a:rPr lang="en-GB" b="1" dirty="0">
                <a:solidFill>
                  <a:srgbClr val="C00000"/>
                </a:solidFill>
                <a:latin typeface="Calibri"/>
                <a:ea typeface="Calibri"/>
                <a:cs typeface="Calibri"/>
              </a:rPr>
              <a:t>Recent Peak &amp; Fluctuation:</a:t>
            </a:r>
            <a:r>
              <a:rPr lang="en-GB" dirty="0">
                <a:solidFill>
                  <a:srgbClr val="C00000"/>
                </a:solidFill>
                <a:latin typeface="Calibri"/>
                <a:ea typeface="Calibri"/>
                <a:cs typeface="Calibri"/>
              </a:rPr>
              <a:t> </a:t>
            </a:r>
            <a:r>
              <a:rPr lang="en-GB" dirty="0">
                <a:latin typeface="Calibri"/>
                <a:ea typeface="Calibri"/>
                <a:cs typeface="Calibri"/>
              </a:rPr>
              <a:t>Both reached a peak in recent years, with some fluctuation observed in the latest data.</a:t>
            </a:r>
          </a:p>
          <a:p>
            <a:pPr marL="0" indent="0">
              <a:lnSpc>
                <a:spcPct val="90000"/>
              </a:lnSpc>
              <a:buNone/>
            </a:pPr>
            <a:endParaRPr lang="en-GB" dirty="0">
              <a:latin typeface="Calibri"/>
              <a:ea typeface="Calibri"/>
              <a:cs typeface="Calibri"/>
            </a:endParaRPr>
          </a:p>
        </p:txBody>
      </p:sp>
    </p:spTree>
    <p:extLst>
      <p:ext uri="{BB962C8B-B14F-4D97-AF65-F5344CB8AC3E}">
        <p14:creationId xmlns:p14="http://schemas.microsoft.com/office/powerpoint/2010/main" val="2798375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8525CE-E76E-0F36-145F-D85EF0D15EC3}"/>
              </a:ext>
            </a:extLst>
          </p:cNvPr>
          <p:cNvSpPr txBox="1">
            <a:spLocks/>
          </p:cNvSpPr>
          <p:nvPr/>
        </p:nvSpPr>
        <p:spPr>
          <a:xfrm>
            <a:off x="559322" y="1497206"/>
            <a:ext cx="6859573" cy="621649"/>
          </a:xfrm>
          <a:prstGeom prst="rect">
            <a:avLst/>
          </a:prstGeom>
          <a:effectLst>
            <a:outerShdw blurRad="50800" dir="14400000">
              <a:srgbClr val="000000">
                <a:alpha val="60000"/>
              </a:srgbClr>
            </a:outerShdw>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chemeClr val="accent1"/>
                </a:solidFill>
                <a:latin typeface="Calibri" panose="020F0502020204030204" pitchFamily="34" charset="0"/>
                <a:ea typeface="Calibri" panose="020F0502020204030204" pitchFamily="34" charset="0"/>
                <a:cs typeface="Calibri" panose="020F0502020204030204" pitchFamily="34" charset="0"/>
              </a:rPr>
              <a:t>FIELD OF STUDY ENROLMENT :</a:t>
            </a:r>
            <a:endParaRPr lang="en-US"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0B893C51-AADE-D248-5899-33423BAB60EE}"/>
              </a:ext>
            </a:extLst>
          </p:cNvPr>
          <p:cNvSpPr txBox="1">
            <a:spLocks/>
          </p:cNvSpPr>
          <p:nvPr/>
        </p:nvSpPr>
        <p:spPr>
          <a:xfrm>
            <a:off x="368922" y="2547817"/>
            <a:ext cx="6408950" cy="256752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90000"/>
              </a:lnSpc>
            </a:pP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Business and Management</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has the highest student enrollment by a significant margin, indicating its popularity among international students.</a:t>
            </a:r>
          </a:p>
          <a:p>
            <a:pPr>
              <a:lnSpc>
                <a:spcPct val="90000"/>
              </a:lnSpc>
            </a:pP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Math and Computer Science</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 </a:t>
            </a: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Engineering</a:t>
            </a:r>
            <a:r>
              <a:rPr lang="en-US" dirty="0">
                <a:latin typeface="Calibri" panose="020F0502020204030204" pitchFamily="34" charset="0"/>
                <a:ea typeface="Calibri" panose="020F0502020204030204" pitchFamily="34" charset="0"/>
                <a:cs typeface="Calibri" panose="020F0502020204030204" pitchFamily="34" charset="0"/>
              </a:rPr>
              <a:t> also show strong enrollment numbers, reflecting demand for STEM-related disciplines.</a:t>
            </a:r>
          </a:p>
          <a:p>
            <a:pPr>
              <a:lnSpc>
                <a:spcPct val="90000"/>
              </a:lnSpc>
            </a:pPr>
            <a:r>
              <a:rPr lang="en-US" dirty="0">
                <a:latin typeface="Calibri" panose="020F0502020204030204" pitchFamily="34" charset="0"/>
                <a:ea typeface="Calibri" panose="020F0502020204030204" pitchFamily="34" charset="0"/>
                <a:cs typeface="Calibri" panose="020F0502020204030204" pitchFamily="34" charset="0"/>
              </a:rPr>
              <a:t>Fields like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Agriculture</a:t>
            </a:r>
            <a:r>
              <a:rPr lang="en-US"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Humanities</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Communications</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and </a:t>
            </a: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Journalism</a:t>
            </a:r>
            <a:r>
              <a:rPr lang="en-US" dirty="0">
                <a:latin typeface="Calibri" panose="020F0502020204030204" pitchFamily="34" charset="0"/>
                <a:ea typeface="Calibri" panose="020F0502020204030204" pitchFamily="34" charset="0"/>
                <a:cs typeface="Calibri" panose="020F0502020204030204" pitchFamily="34" charset="0"/>
              </a:rPr>
              <a:t> have relatively lower student counts, suggesting niche or specialized interest.</a:t>
            </a:r>
            <a:endParaRPr lang="en-GB"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graph of a number of students&#10;&#10;AI-generated content may be incorrect.">
            <a:extLst>
              <a:ext uri="{FF2B5EF4-FFF2-40B4-BE49-F238E27FC236}">
                <a16:creationId xmlns:a16="http://schemas.microsoft.com/office/drawing/2014/main" id="{852F88B0-6230-F4EE-038D-0A3E7225748E}"/>
              </a:ext>
            </a:extLst>
          </p:cNvPr>
          <p:cNvPicPr>
            <a:picLocks noChangeAspect="1"/>
          </p:cNvPicPr>
          <p:nvPr/>
        </p:nvPicPr>
        <p:blipFill>
          <a:blip r:embed="rId2"/>
          <a:stretch/>
        </p:blipFill>
        <p:spPr>
          <a:xfrm>
            <a:off x="6937168" y="2425182"/>
            <a:ext cx="4885910" cy="2690163"/>
          </a:xfrm>
          <a:prstGeom prst="rect">
            <a:avLst/>
          </a:prstGeom>
          <a:noFill/>
          <a:effectLst>
            <a:outerShdw blurRad="50800" dir="14400000">
              <a:srgbClr val="000000">
                <a:alpha val="40000"/>
              </a:srgbClr>
            </a:outerShdw>
          </a:effectLst>
        </p:spPr>
      </p:pic>
    </p:spTree>
    <p:extLst>
      <p:ext uri="{BB962C8B-B14F-4D97-AF65-F5344CB8AC3E}">
        <p14:creationId xmlns:p14="http://schemas.microsoft.com/office/powerpoint/2010/main" val="173569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1285C-5BD3-2357-C6A7-86BF007CF8BD}"/>
              </a:ext>
            </a:extLst>
          </p:cNvPr>
          <p:cNvSpPr>
            <a:spLocks noGrp="1"/>
          </p:cNvSpPr>
          <p:nvPr>
            <p:ph type="title"/>
          </p:nvPr>
        </p:nvSpPr>
        <p:spPr>
          <a:xfrm>
            <a:off x="556180" y="929588"/>
            <a:ext cx="10571998" cy="970450"/>
          </a:xfrm>
        </p:spPr>
        <p:txBody>
          <a:bodyPr/>
          <a:lstStyle/>
          <a:p>
            <a:r>
              <a:rPr lang="en-GB" dirty="0">
                <a:solidFill>
                  <a:schemeClr val="tx1"/>
                </a:solidFill>
              </a:rPr>
              <a:t>CORRELATION DYNAMICS:</a:t>
            </a:r>
            <a:br>
              <a:rPr lang="en-GB" dirty="0">
                <a:solidFill>
                  <a:schemeClr val="tx1"/>
                </a:solidFill>
              </a:rPr>
            </a:br>
            <a:r>
              <a:rPr lang="en-GB" sz="2000" dirty="0">
                <a:solidFill>
                  <a:schemeClr val="tx1"/>
                </a:solidFill>
              </a:rPr>
              <a:t>THE IMPACT OF DATA ENCODING</a:t>
            </a:r>
            <a:endParaRPr lang="en-US" sz="2000" dirty="0">
              <a:solidFill>
                <a:schemeClr val="tx1"/>
              </a:solidFill>
            </a:endParaRPr>
          </a:p>
        </p:txBody>
      </p:sp>
      <p:pic>
        <p:nvPicPr>
          <p:cNvPr id="7" name="Content Placeholder 6" descr="A screen shot of a graph&#10;&#10;AI-generated content may be incorrect.">
            <a:extLst>
              <a:ext uri="{FF2B5EF4-FFF2-40B4-BE49-F238E27FC236}">
                <a16:creationId xmlns:a16="http://schemas.microsoft.com/office/drawing/2014/main" id="{5049CD26-BEC1-0FAB-5295-603088604CD2}"/>
              </a:ext>
            </a:extLst>
          </p:cNvPr>
          <p:cNvPicPr>
            <a:picLocks noGrp="1" noChangeAspect="1"/>
          </p:cNvPicPr>
          <p:nvPr>
            <p:ph idx="4294967295"/>
          </p:nvPr>
        </p:nvPicPr>
        <p:blipFill>
          <a:blip r:embed="rId2"/>
          <a:stretch>
            <a:fillRect/>
          </a:stretch>
        </p:blipFill>
        <p:spPr>
          <a:xfrm>
            <a:off x="6524071" y="2388287"/>
            <a:ext cx="5337175" cy="3462338"/>
          </a:xfrm>
        </p:spPr>
      </p:pic>
      <p:pic>
        <p:nvPicPr>
          <p:cNvPr id="6" name="Content Placeholder 5" descr="A screenshot of a graph&#10;&#10;AI-generated content may be incorrect.">
            <a:extLst>
              <a:ext uri="{FF2B5EF4-FFF2-40B4-BE49-F238E27FC236}">
                <a16:creationId xmlns:a16="http://schemas.microsoft.com/office/drawing/2014/main" id="{209EB8BB-D82D-BC9C-04B9-15EE387B7598}"/>
              </a:ext>
            </a:extLst>
          </p:cNvPr>
          <p:cNvPicPr>
            <a:picLocks noGrp="1" noChangeAspect="1"/>
          </p:cNvPicPr>
          <p:nvPr>
            <p:ph sz="quarter" idx="4294967295"/>
          </p:nvPr>
        </p:nvPicPr>
        <p:blipFill>
          <a:blip r:embed="rId3"/>
          <a:stretch>
            <a:fillRect/>
          </a:stretch>
        </p:blipFill>
        <p:spPr>
          <a:xfrm>
            <a:off x="556180" y="2388287"/>
            <a:ext cx="5111750" cy="3540125"/>
          </a:xfrm>
        </p:spPr>
      </p:pic>
    </p:spTree>
    <p:extLst>
      <p:ext uri="{BB962C8B-B14F-4D97-AF65-F5344CB8AC3E}">
        <p14:creationId xmlns:p14="http://schemas.microsoft.com/office/powerpoint/2010/main" val="3609786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F5D0A-932C-F9AB-6237-2B7A90DFC836}"/>
              </a:ext>
            </a:extLst>
          </p:cNvPr>
          <p:cNvSpPr>
            <a:spLocks noGrp="1"/>
          </p:cNvSpPr>
          <p:nvPr>
            <p:ph type="title"/>
          </p:nvPr>
        </p:nvSpPr>
        <p:spPr>
          <a:xfrm>
            <a:off x="593517" y="927669"/>
            <a:ext cx="7692643" cy="2007789"/>
          </a:xfrm>
        </p:spPr>
        <p:txBody>
          <a:bodyPr/>
          <a:lstStyle/>
          <a:p>
            <a:r>
              <a:rPr lang="en-GB" sz="6000" dirty="0">
                <a:solidFill>
                  <a:schemeClr val="tx1"/>
                </a:solidFill>
              </a:rPr>
              <a:t>MODELS TESTED :</a:t>
            </a:r>
          </a:p>
        </p:txBody>
      </p:sp>
      <p:sp>
        <p:nvSpPr>
          <p:cNvPr id="4" name="Content Placeholder 3">
            <a:extLst>
              <a:ext uri="{FF2B5EF4-FFF2-40B4-BE49-F238E27FC236}">
                <a16:creationId xmlns:a16="http://schemas.microsoft.com/office/drawing/2014/main" id="{9749083D-8A2F-78BF-D90E-CDF437667977}"/>
              </a:ext>
            </a:extLst>
          </p:cNvPr>
          <p:cNvSpPr>
            <a:spLocks noGrp="1"/>
          </p:cNvSpPr>
          <p:nvPr>
            <p:ph type="body" sz="quarter" idx="16"/>
          </p:nvPr>
        </p:nvSpPr>
        <p:spPr>
          <a:xfrm>
            <a:off x="593516" y="2615939"/>
            <a:ext cx="8550483" cy="1880647"/>
          </a:xfrm>
        </p:spPr>
        <p:txBody>
          <a:bodyPr vert="horz" lIns="91440" tIns="45720" rIns="91440" bIns="45720" rtlCol="0" anchor="t">
            <a:noAutofit/>
          </a:bodyPr>
          <a:lstStyle/>
          <a:p>
            <a:pPr marL="342900" indent="-342900">
              <a:buFont typeface="Courier New" panose="02070309020205020404" pitchFamily="49" charset="0"/>
              <a:buChar char="o"/>
            </a:pPr>
            <a:r>
              <a:rPr lang="en-GB" sz="2000" b="1" dirty="0">
                <a:solidFill>
                  <a:srgbClr val="C00000"/>
                </a:solidFill>
                <a:latin typeface="Calibri" panose="020F0502020204030204" pitchFamily="34" charset="0"/>
                <a:ea typeface="Calibri" panose="020F0502020204030204" pitchFamily="34" charset="0"/>
                <a:cs typeface="Calibri" panose="020F0502020204030204" pitchFamily="34" charset="0"/>
              </a:rPr>
              <a:t>Random Forest</a:t>
            </a:r>
            <a:r>
              <a:rPr lang="en-GB"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 Baseline model for comparison.</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GB" sz="2000" b="1" dirty="0">
                <a:solidFill>
                  <a:srgbClr val="C00000"/>
                </a:solidFill>
                <a:latin typeface="Calibri" panose="020F0502020204030204" pitchFamily="34" charset="0"/>
                <a:ea typeface="Calibri" panose="020F0502020204030204" pitchFamily="34" charset="0"/>
                <a:cs typeface="Calibri" panose="020F0502020204030204" pitchFamily="34" charset="0"/>
              </a:rPr>
              <a:t>Polynomial Regression</a:t>
            </a:r>
            <a:r>
              <a:rPr lang="en-GB"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 Regression-based approach.</a:t>
            </a:r>
          </a:p>
          <a:p>
            <a:pPr marL="342900" indent="-342900">
              <a:buFont typeface="Courier New" panose="02070309020205020404" pitchFamily="49" charset="0"/>
              <a:buChar char="o"/>
            </a:pPr>
            <a:r>
              <a:rPr lang="en-GB" sz="2000" b="1" dirty="0" err="1">
                <a:solidFill>
                  <a:srgbClr val="C00000"/>
                </a:solidFill>
                <a:latin typeface="Calibri" panose="020F0502020204030204" pitchFamily="34" charset="0"/>
                <a:ea typeface="Calibri" panose="020F0502020204030204" pitchFamily="34" charset="0"/>
                <a:cs typeface="Calibri" panose="020F0502020204030204" pitchFamily="34" charset="0"/>
              </a:rPr>
              <a:t>XGBoost</a:t>
            </a:r>
            <a:r>
              <a:rPr lang="en-GB" sz="2000" b="1" dirty="0">
                <a:solidFill>
                  <a:srgbClr val="C00000"/>
                </a:solidFill>
                <a:latin typeface="Calibri" panose="020F0502020204030204" pitchFamily="34" charset="0"/>
                <a:ea typeface="Calibri" panose="020F0502020204030204" pitchFamily="34" charset="0"/>
                <a:cs typeface="Calibri" panose="020F0502020204030204" pitchFamily="34" charset="0"/>
              </a:rPr>
              <a:t> &amp; </a:t>
            </a:r>
            <a:r>
              <a:rPr lang="en-GB" sz="2000" b="1" dirty="0" err="1">
                <a:solidFill>
                  <a:srgbClr val="C00000"/>
                </a:solidFill>
                <a:latin typeface="Calibri" panose="020F0502020204030204" pitchFamily="34" charset="0"/>
                <a:ea typeface="Calibri" panose="020F0502020204030204" pitchFamily="34" charset="0"/>
                <a:cs typeface="Calibri" panose="020F0502020204030204" pitchFamily="34" charset="0"/>
              </a:rPr>
              <a:t>CatBoost</a:t>
            </a:r>
            <a:r>
              <a:rPr lang="en-GB"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 Machine learning-based forecasting.</a:t>
            </a:r>
          </a:p>
          <a:p>
            <a:pPr marL="342900" indent="-342900">
              <a:buFont typeface="Courier New" panose="02070309020205020404" pitchFamily="49" charset="0"/>
              <a:buChar char="o"/>
            </a:pPr>
            <a:r>
              <a:rPr lang="en-GB" sz="2000" b="1" dirty="0">
                <a:solidFill>
                  <a:srgbClr val="C00000"/>
                </a:solidFill>
                <a:latin typeface="Calibri" panose="020F0502020204030204" pitchFamily="34" charset="0"/>
                <a:ea typeface="Calibri" panose="020F0502020204030204" pitchFamily="34" charset="0"/>
                <a:cs typeface="Calibri" panose="020F0502020204030204" pitchFamily="34" charset="0"/>
              </a:rPr>
              <a:t>ARIMA</a:t>
            </a:r>
            <a:r>
              <a:rPr lang="en-GB"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sz="2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 Time-series models capturing seasonal &amp; trend components.</a:t>
            </a:r>
          </a:p>
        </p:txBody>
      </p:sp>
    </p:spTree>
    <p:extLst>
      <p:ext uri="{BB962C8B-B14F-4D97-AF65-F5344CB8AC3E}">
        <p14:creationId xmlns:p14="http://schemas.microsoft.com/office/powerpoint/2010/main" val="310830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577A45-888A-B823-362C-6A2DA793384C}"/>
              </a:ext>
            </a:extLst>
          </p:cNvPr>
          <p:cNvSpPr>
            <a:spLocks noGrp="1"/>
          </p:cNvSpPr>
          <p:nvPr>
            <p:ph type="title"/>
          </p:nvPr>
        </p:nvSpPr>
        <p:spPr>
          <a:xfrm>
            <a:off x="437656" y="821450"/>
            <a:ext cx="10571998" cy="970450"/>
          </a:xfrm>
        </p:spPr>
        <p:txBody>
          <a:bodyPr>
            <a:normAutofit fontScale="90000"/>
          </a:bodyPr>
          <a:lstStyle/>
          <a:p>
            <a:r>
              <a:rPr lang="en-GB" sz="5400" dirty="0">
                <a:solidFill>
                  <a:schemeClr val="tx1"/>
                </a:solidFill>
              </a:rPr>
              <a:t>MODEL RESULTS :</a:t>
            </a:r>
            <a:br>
              <a:rPr lang="en-GB" sz="5400" dirty="0">
                <a:solidFill>
                  <a:schemeClr val="tx1"/>
                </a:solidFill>
              </a:rPr>
            </a:br>
            <a:r>
              <a:rPr lang="en-GB" sz="2000" dirty="0">
                <a:solidFill>
                  <a:schemeClr val="tx1"/>
                </a:solidFill>
              </a:rPr>
              <a:t>Random Forest &amp; Polynomial Regression PERFORMANCE :</a:t>
            </a:r>
          </a:p>
        </p:txBody>
      </p:sp>
      <p:sp>
        <p:nvSpPr>
          <p:cNvPr id="6" name="Text Placeholder 5">
            <a:extLst>
              <a:ext uri="{FF2B5EF4-FFF2-40B4-BE49-F238E27FC236}">
                <a16:creationId xmlns:a16="http://schemas.microsoft.com/office/drawing/2014/main" id="{C02A63BE-E0F7-DC00-4927-29253E5584E9}"/>
              </a:ext>
            </a:extLst>
          </p:cNvPr>
          <p:cNvSpPr>
            <a:spLocks noGrp="1"/>
          </p:cNvSpPr>
          <p:nvPr>
            <p:ph type="body" idx="1"/>
          </p:nvPr>
        </p:nvSpPr>
        <p:spPr>
          <a:xfrm>
            <a:off x="437656" y="1684521"/>
            <a:ext cx="3559309" cy="576262"/>
          </a:xfrm>
        </p:spPr>
        <p:txBody>
          <a:bodyPr>
            <a:normAutofit/>
          </a:bodyPr>
          <a:lstStyle/>
          <a:p>
            <a:pPr algn="l"/>
            <a:r>
              <a:rPr lang="en-GB" b="1" dirty="0">
                <a:solidFill>
                  <a:srgbClr val="C00000"/>
                </a:solidFill>
                <a:latin typeface="Calibri" panose="020F0502020204030204" pitchFamily="34" charset="0"/>
                <a:ea typeface="Calibri" panose="020F0502020204030204" pitchFamily="34" charset="0"/>
                <a:cs typeface="Calibri" panose="020F0502020204030204" pitchFamily="34" charset="0"/>
              </a:rPr>
              <a:t>Random Forest Results :</a:t>
            </a:r>
            <a:endParaRPr 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028C005F-2539-F3DB-FE75-746FC35E97DF}"/>
              </a:ext>
            </a:extLst>
          </p:cNvPr>
          <p:cNvSpPr>
            <a:spLocks noGrp="1"/>
          </p:cNvSpPr>
          <p:nvPr>
            <p:ph sz="half" idx="2"/>
          </p:nvPr>
        </p:nvSpPr>
        <p:spPr>
          <a:xfrm>
            <a:off x="437654" y="2412211"/>
            <a:ext cx="4621291" cy="1580742"/>
          </a:xfrm>
        </p:spPr>
        <p:txBody>
          <a:bodyPr vert="horz" lIns="91440" tIns="45720" rIns="91440" bIns="45720" rtlCol="0" anchor="t">
            <a:noAutofit/>
          </a:bodyPr>
          <a:lstStyle/>
          <a:p>
            <a:r>
              <a:rPr lang="en-GB" sz="1600" b="1" dirty="0">
                <a:latin typeface="Calibri" panose="020F0502020204030204" pitchFamily="34" charset="0"/>
                <a:ea typeface="Calibri" panose="020F0502020204030204" pitchFamily="34" charset="0"/>
                <a:cs typeface="Calibri" panose="020F0502020204030204" pitchFamily="34" charset="0"/>
              </a:rPr>
              <a:t>Mean Absolute Error (MAE):</a:t>
            </a:r>
            <a:r>
              <a:rPr lang="en-GB" sz="1600" dirty="0">
                <a:latin typeface="Calibri" panose="020F0502020204030204" pitchFamily="34" charset="0"/>
                <a:ea typeface="Calibri" panose="020F0502020204030204" pitchFamily="34" charset="0"/>
                <a:cs typeface="Calibri" panose="020F0502020204030204" pitchFamily="34" charset="0"/>
              </a:rPr>
              <a:t> 6259.04</a:t>
            </a:r>
          </a:p>
          <a:p>
            <a:r>
              <a:rPr lang="en-GB" sz="1600" b="1" dirty="0">
                <a:latin typeface="Calibri" panose="020F0502020204030204" pitchFamily="34" charset="0"/>
                <a:ea typeface="Calibri" panose="020F0502020204030204" pitchFamily="34" charset="0"/>
                <a:cs typeface="Calibri" panose="020F0502020204030204" pitchFamily="34" charset="0"/>
              </a:rPr>
              <a:t>R² Score:</a:t>
            </a:r>
            <a:r>
              <a:rPr lang="en-GB" sz="1600" dirty="0">
                <a:latin typeface="Calibri" panose="020F0502020204030204" pitchFamily="34" charset="0"/>
                <a:ea typeface="Calibri" panose="020F0502020204030204" pitchFamily="34" charset="0"/>
                <a:cs typeface="Calibri" panose="020F0502020204030204" pitchFamily="34" charset="0"/>
              </a:rPr>
              <a:t> 0.8303</a:t>
            </a:r>
          </a:p>
          <a:p>
            <a:r>
              <a:rPr lang="en-GB" sz="1600" dirty="0">
                <a:latin typeface="Calibri" panose="020F0502020204030204" pitchFamily="34" charset="0"/>
                <a:ea typeface="Calibri" panose="020F0502020204030204" pitchFamily="34" charset="0"/>
                <a:cs typeface="Calibri" panose="020F0502020204030204" pitchFamily="34" charset="0"/>
              </a:rPr>
              <a:t>No forecast data generated.</a:t>
            </a:r>
          </a:p>
          <a:p>
            <a:r>
              <a:rPr lang="en-GB" sz="1600" dirty="0">
                <a:latin typeface="Calibri" panose="020F0502020204030204" pitchFamily="34" charset="0"/>
                <a:ea typeface="Calibri" panose="020F0502020204030204" pitchFamily="34" charset="0"/>
                <a:cs typeface="Calibri" panose="020F0502020204030204" pitchFamily="34" charset="0"/>
              </a:rPr>
              <a:t>Not suitable for long-term forecasting.</a:t>
            </a:r>
          </a:p>
        </p:txBody>
      </p:sp>
      <p:sp>
        <p:nvSpPr>
          <p:cNvPr id="7" name="Text Placeholder 6">
            <a:extLst>
              <a:ext uri="{FF2B5EF4-FFF2-40B4-BE49-F238E27FC236}">
                <a16:creationId xmlns:a16="http://schemas.microsoft.com/office/drawing/2014/main" id="{B2944670-32B2-9382-61A6-20BEB7CE4209}"/>
              </a:ext>
            </a:extLst>
          </p:cNvPr>
          <p:cNvSpPr>
            <a:spLocks noGrp="1"/>
          </p:cNvSpPr>
          <p:nvPr>
            <p:ph type="body" sz="quarter" idx="3"/>
          </p:nvPr>
        </p:nvSpPr>
        <p:spPr>
          <a:xfrm>
            <a:off x="437656" y="3910662"/>
            <a:ext cx="5194583" cy="390446"/>
          </a:xfrm>
        </p:spPr>
        <p:txBody>
          <a:bodyPr>
            <a:normAutofit/>
          </a:bodyPr>
          <a:lstStyle/>
          <a:p>
            <a:pPr algn="l"/>
            <a:r>
              <a:rPr lang="en-GB" b="1" dirty="0">
                <a:solidFill>
                  <a:srgbClr val="C00000"/>
                </a:solidFill>
                <a:latin typeface="Calibri" panose="020F0502020204030204" pitchFamily="34" charset="0"/>
                <a:ea typeface="Calibri" panose="020F0502020204030204" pitchFamily="34" charset="0"/>
                <a:cs typeface="Calibri" panose="020F0502020204030204" pitchFamily="34" charset="0"/>
              </a:rPr>
              <a:t>Polynomial Regression Results :</a:t>
            </a:r>
            <a:endParaRPr 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38195417-0469-09DA-07A4-D17706E7977E}"/>
              </a:ext>
            </a:extLst>
          </p:cNvPr>
          <p:cNvSpPr>
            <a:spLocks noGrp="1"/>
          </p:cNvSpPr>
          <p:nvPr>
            <p:ph sz="quarter" idx="4"/>
          </p:nvPr>
        </p:nvSpPr>
        <p:spPr>
          <a:xfrm>
            <a:off x="437654" y="4379545"/>
            <a:ext cx="5194583" cy="2118323"/>
          </a:xfrm>
        </p:spPr>
        <p:txBody>
          <a:bodyPr vert="horz" lIns="91440" tIns="45720" rIns="91440" bIns="45720" rtlCol="0" anchor="t">
            <a:noAutofit/>
          </a:bodyPr>
          <a:lstStyle/>
          <a:p>
            <a:r>
              <a:rPr lang="en-GB" sz="1600" b="1" dirty="0">
                <a:latin typeface="Calibri" panose="020F0502020204030204" pitchFamily="34" charset="0"/>
                <a:ea typeface="Calibri" panose="020F0502020204030204" pitchFamily="34" charset="0"/>
                <a:cs typeface="Calibri" panose="020F0502020204030204" pitchFamily="34" charset="0"/>
              </a:rPr>
              <a:t>Training MAE:</a:t>
            </a:r>
            <a:r>
              <a:rPr lang="en-GB" sz="1600" dirty="0">
                <a:latin typeface="Calibri" panose="020F0502020204030204" pitchFamily="34" charset="0"/>
                <a:ea typeface="Calibri" panose="020F0502020204030204" pitchFamily="34" charset="0"/>
                <a:cs typeface="Calibri" panose="020F0502020204030204" pitchFamily="34" charset="0"/>
              </a:rPr>
              <a:t> 41,133.15</a:t>
            </a:r>
          </a:p>
          <a:p>
            <a:r>
              <a:rPr lang="en-GB" sz="1600" b="1" dirty="0">
                <a:latin typeface="Calibri" panose="020F0502020204030204" pitchFamily="34" charset="0"/>
                <a:ea typeface="Calibri" panose="020F0502020204030204" pitchFamily="34" charset="0"/>
                <a:cs typeface="Calibri" panose="020F0502020204030204" pitchFamily="34" charset="0"/>
              </a:rPr>
              <a:t>Testing MAE:</a:t>
            </a:r>
            <a:r>
              <a:rPr lang="en-GB" sz="1600" dirty="0">
                <a:latin typeface="Calibri" panose="020F0502020204030204" pitchFamily="34" charset="0"/>
                <a:ea typeface="Calibri" panose="020F0502020204030204" pitchFamily="34" charset="0"/>
                <a:cs typeface="Calibri" panose="020F0502020204030204" pitchFamily="34" charset="0"/>
              </a:rPr>
              <a:t> 88,058.07</a:t>
            </a:r>
          </a:p>
          <a:p>
            <a:r>
              <a:rPr lang="en-GB" sz="1600" b="1" dirty="0">
                <a:latin typeface="Calibri" panose="020F0502020204030204" pitchFamily="34" charset="0"/>
                <a:ea typeface="Calibri" panose="020F0502020204030204" pitchFamily="34" charset="0"/>
                <a:cs typeface="Calibri" panose="020F0502020204030204" pitchFamily="34" charset="0"/>
              </a:rPr>
              <a:t>Training R² Score:</a:t>
            </a:r>
            <a:r>
              <a:rPr lang="en-GB" sz="1600" dirty="0">
                <a:latin typeface="Calibri" panose="020F0502020204030204" pitchFamily="34" charset="0"/>
                <a:ea typeface="Calibri" panose="020F0502020204030204" pitchFamily="34" charset="0"/>
                <a:cs typeface="Calibri" panose="020F0502020204030204" pitchFamily="34" charset="0"/>
              </a:rPr>
              <a:t> 0.8190</a:t>
            </a:r>
          </a:p>
          <a:p>
            <a:r>
              <a:rPr lang="en-GB" sz="1600" b="1" dirty="0">
                <a:latin typeface="Calibri" panose="020F0502020204030204" pitchFamily="34" charset="0"/>
                <a:ea typeface="Calibri" panose="020F0502020204030204" pitchFamily="34" charset="0"/>
                <a:cs typeface="Calibri" panose="020F0502020204030204" pitchFamily="34" charset="0"/>
              </a:rPr>
              <a:t>Testing R² Score:</a:t>
            </a:r>
            <a:r>
              <a:rPr lang="en-GB" sz="1600" dirty="0">
                <a:latin typeface="Calibri" panose="020F0502020204030204" pitchFamily="34" charset="0"/>
                <a:ea typeface="Calibri" panose="020F0502020204030204" pitchFamily="34" charset="0"/>
                <a:cs typeface="Calibri" panose="020F0502020204030204" pitchFamily="34" charset="0"/>
              </a:rPr>
              <a:t> 0.5114</a:t>
            </a:r>
          </a:p>
          <a:p>
            <a:r>
              <a:rPr lang="en-GB" sz="1600" dirty="0">
                <a:latin typeface="Calibri" panose="020F0502020204030204" pitchFamily="34" charset="0"/>
                <a:ea typeface="Calibri" panose="020F0502020204030204" pitchFamily="34" charset="0"/>
                <a:cs typeface="Calibri" panose="020F0502020204030204" pitchFamily="34" charset="0"/>
              </a:rPr>
              <a:t>Overestimated future enrolment, leading to reduced accuracy.</a:t>
            </a:r>
          </a:p>
        </p:txBody>
      </p:sp>
      <p:pic>
        <p:nvPicPr>
          <p:cNvPr id="17" name="Picture 16" descr="A graph with blue and green dots&#10;&#10;AI-generated content may be incorrect.">
            <a:extLst>
              <a:ext uri="{FF2B5EF4-FFF2-40B4-BE49-F238E27FC236}">
                <a16:creationId xmlns:a16="http://schemas.microsoft.com/office/drawing/2014/main" id="{2FE22A83-2773-FAA2-5EEC-5A4C126967D6}"/>
              </a:ext>
            </a:extLst>
          </p:cNvPr>
          <p:cNvPicPr>
            <a:picLocks noChangeAspect="1"/>
          </p:cNvPicPr>
          <p:nvPr/>
        </p:nvPicPr>
        <p:blipFill>
          <a:blip r:embed="rId2"/>
          <a:stretch>
            <a:fillRect/>
          </a:stretch>
        </p:blipFill>
        <p:spPr>
          <a:xfrm>
            <a:off x="5345592" y="2328851"/>
            <a:ext cx="6146512" cy="3379932"/>
          </a:xfrm>
          <a:prstGeom prst="rect">
            <a:avLst/>
          </a:prstGeom>
        </p:spPr>
      </p:pic>
    </p:spTree>
    <p:extLst>
      <p:ext uri="{BB962C8B-B14F-4D97-AF65-F5344CB8AC3E}">
        <p14:creationId xmlns:p14="http://schemas.microsoft.com/office/powerpoint/2010/main" val="76558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AA47F2-DAB9-6093-460C-902918B107B5}"/>
              </a:ext>
            </a:extLst>
          </p:cNvPr>
          <p:cNvSpPr>
            <a:spLocks noGrp="1"/>
          </p:cNvSpPr>
          <p:nvPr>
            <p:ph type="subTitle" idx="1"/>
          </p:nvPr>
        </p:nvSpPr>
        <p:spPr/>
        <p:txBody>
          <a:bodyPr/>
          <a:lstStyle/>
          <a:p>
            <a:endParaRPr lang="en-US" dirty="0"/>
          </a:p>
          <a:p>
            <a:pPr algn="l"/>
            <a:endParaRPr lang="en-US" dirty="0"/>
          </a:p>
        </p:txBody>
      </p:sp>
      <p:sp>
        <p:nvSpPr>
          <p:cNvPr id="13" name="Text Placeholder 1">
            <a:extLst>
              <a:ext uri="{FF2B5EF4-FFF2-40B4-BE49-F238E27FC236}">
                <a16:creationId xmlns:a16="http://schemas.microsoft.com/office/drawing/2014/main" id="{05A4DF3A-CF28-6120-FC90-EC1560427833}"/>
              </a:ext>
            </a:extLst>
          </p:cNvPr>
          <p:cNvSpPr txBox="1">
            <a:spLocks/>
          </p:cNvSpPr>
          <p:nvPr/>
        </p:nvSpPr>
        <p:spPr>
          <a:xfrm>
            <a:off x="6518856" y="3257381"/>
            <a:ext cx="4717896" cy="253816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600"/>
              </a:spcBef>
              <a:buFont typeface="Arial" panose="020B0604020202020204" pitchFamily="34" charset="0"/>
              <a:buNone/>
              <a:defRPr sz="2000" b="1" kern="1200">
                <a:solidFill>
                  <a:schemeClr val="tx2"/>
                </a:solidFill>
                <a:latin typeface="+mn-lt"/>
                <a:ea typeface="+mn-ea"/>
                <a:cs typeface="+mn-cs"/>
              </a:defRPr>
            </a:lvl1pPr>
            <a:lvl2pPr marL="182880" indent="-18288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2"/>
                </a:solidFill>
                <a:latin typeface="+mn-lt"/>
                <a:ea typeface="+mn-ea"/>
                <a:cs typeface="+mn-cs"/>
              </a:defRPr>
            </a:lvl2pPr>
            <a:lvl3pPr marL="365760" indent="-182880" algn="l" defTabSz="914400" rtl="0" eaLnBrk="1" latinLnBrk="0" hangingPunct="1">
              <a:lnSpc>
                <a:spcPct val="100000"/>
              </a:lnSpc>
              <a:spcBef>
                <a:spcPts val="600"/>
              </a:spcBef>
              <a:buFont typeface="Arial" panose="020B0604020202020204" pitchFamily="34" charset="0"/>
              <a:buChar char="–"/>
              <a:defRPr sz="1600" kern="1200">
                <a:solidFill>
                  <a:schemeClr val="tx2"/>
                </a:solidFill>
                <a:latin typeface="+mn-lt"/>
                <a:ea typeface="+mn-ea"/>
                <a:cs typeface="+mn-cs"/>
              </a:defRPr>
            </a:lvl3pPr>
            <a:lvl4pPr marL="548640" indent="-182880" algn="l" defTabSz="914400"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731520" indent="-182880" algn="l" defTabSz="914400" rtl="0" eaLnBrk="1" latinLnBrk="0" hangingPunct="1">
              <a:lnSpc>
                <a:spcPct val="100000"/>
              </a:lnSpc>
              <a:spcBef>
                <a:spcPts val="600"/>
              </a:spcBef>
              <a:buClr>
                <a:schemeClr val="tx2">
                  <a:lumMod val="60000"/>
                  <a:lumOff val="40000"/>
                </a:schemeClr>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C000"/>
                </a:solidFill>
                <a:latin typeface="Calibri" panose="020F0502020204030204" pitchFamily="34" charset="0"/>
                <a:ea typeface="Calibri" panose="020F0502020204030204" pitchFamily="34" charset="0"/>
                <a:cs typeface="Calibri" panose="020F0502020204030204" pitchFamily="34" charset="0"/>
              </a:rPr>
              <a:t>Project Title: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EDU PREDICT TOOL</a:t>
            </a:r>
          </a:p>
          <a:p>
            <a:r>
              <a:rPr lang="en-US" sz="1800" dirty="0">
                <a:solidFill>
                  <a:srgbClr val="FFC000"/>
                </a:solidFill>
                <a:latin typeface="Calibri" panose="020F0502020204030204" pitchFamily="34" charset="0"/>
                <a:ea typeface="Calibri" panose="020F0502020204030204" pitchFamily="34" charset="0"/>
                <a:cs typeface="Calibri" panose="020F0502020204030204" pitchFamily="34" charset="0"/>
              </a:rPr>
              <a:t>Project Team: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02</a:t>
            </a:r>
          </a:p>
          <a:p>
            <a:r>
              <a:rPr lang="en-US" sz="1800" dirty="0">
                <a:solidFill>
                  <a:srgbClr val="FFC000"/>
                </a:solidFill>
                <a:latin typeface="Calibri" panose="020F0502020204030204" pitchFamily="34" charset="0"/>
                <a:ea typeface="Calibri" panose="020F0502020204030204" pitchFamily="34" charset="0"/>
                <a:cs typeface="Calibri" panose="020F0502020204030204" pitchFamily="34" charset="0"/>
              </a:rPr>
              <a:t>Project Advisor:  </a:t>
            </a:r>
            <a:r>
              <a:rPr lang="en-IN" sz="18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Dr. Sula </a:t>
            </a:r>
            <a:r>
              <a:rPr lang="en-IN" sz="18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1800" dirty="0">
                <a:solidFill>
                  <a:srgbClr val="FFC000"/>
                </a:solidFill>
                <a:latin typeface="Calibri" panose="020F0502020204030204" pitchFamily="34" charset="0"/>
                <a:ea typeface="Calibri" panose="020F0502020204030204" pitchFamily="34" charset="0"/>
                <a:cs typeface="Calibri" panose="020F0502020204030204" pitchFamily="34" charset="0"/>
              </a:rPr>
              <a:t>MSDS Capstone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SP 25 DSCI 6051-07</a:t>
            </a:r>
          </a:p>
          <a:p>
            <a:r>
              <a:rPr lang="en-US" sz="1800" dirty="0">
                <a:solidFill>
                  <a:srgbClr val="FFC000"/>
                </a:solidFill>
                <a:latin typeface="Calibri" panose="020F0502020204030204" pitchFamily="34" charset="0"/>
                <a:ea typeface="Calibri" panose="020F0502020204030204" pitchFamily="34" charset="0"/>
                <a:cs typeface="Calibri" panose="020F0502020204030204" pitchFamily="34" charset="0"/>
              </a:rPr>
              <a:t>Date of Presentation: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05-02-2025</a:t>
            </a:r>
          </a:p>
        </p:txBody>
      </p:sp>
      <p:pic>
        <p:nvPicPr>
          <p:cNvPr id="3" name="Picture 2">
            <a:extLst>
              <a:ext uri="{FF2B5EF4-FFF2-40B4-BE49-F238E27FC236}">
                <a16:creationId xmlns:a16="http://schemas.microsoft.com/office/drawing/2014/main" id="{EDA28C44-32F0-A86E-E3E5-70926E08D1F9}"/>
              </a:ext>
            </a:extLst>
          </p:cNvPr>
          <p:cNvPicPr>
            <a:picLocks noChangeAspect="1"/>
          </p:cNvPicPr>
          <p:nvPr/>
        </p:nvPicPr>
        <p:blipFill>
          <a:blip r:embed="rId2"/>
          <a:stretch>
            <a:fillRect/>
          </a:stretch>
        </p:blipFill>
        <p:spPr>
          <a:xfrm>
            <a:off x="9440257" y="185228"/>
            <a:ext cx="2358079" cy="2510837"/>
          </a:xfrm>
          <a:prstGeom prst="rect">
            <a:avLst/>
          </a:prstGeom>
        </p:spPr>
      </p:pic>
      <p:sp>
        <p:nvSpPr>
          <p:cNvPr id="4" name="Title 23">
            <a:extLst>
              <a:ext uri="{FF2B5EF4-FFF2-40B4-BE49-F238E27FC236}">
                <a16:creationId xmlns:a16="http://schemas.microsoft.com/office/drawing/2014/main" id="{069D0CD1-CC22-833E-5688-BC1E57ADFCB1}"/>
              </a:ext>
            </a:extLst>
          </p:cNvPr>
          <p:cNvSpPr txBox="1">
            <a:spLocks/>
          </p:cNvSpPr>
          <p:nvPr/>
        </p:nvSpPr>
        <p:spPr>
          <a:xfrm>
            <a:off x="6103180" y="1940214"/>
            <a:ext cx="5791200" cy="956448"/>
          </a:xfrm>
          <a:prstGeom prst="rect">
            <a:avLst/>
          </a:prstGeom>
        </p:spPr>
        <p:txBody>
          <a:bodyPr vert="horz" lIns="0" tIns="0" rIns="0" bIns="0" rtlCol="0" anchor="b" anchorCtr="0">
            <a:noAutofit/>
          </a:bodyPr>
          <a:lstStyle>
            <a:lvl1pPr algn="r" defTabSz="914400" rtl="0" eaLnBrk="1" latinLnBrk="0" hangingPunct="1">
              <a:lnSpc>
                <a:spcPts val="4400"/>
              </a:lnSpc>
              <a:spcBef>
                <a:spcPct val="0"/>
              </a:spcBef>
              <a:buNone/>
              <a:defRPr sz="4400" b="1" kern="1200" cap="all" baseline="0">
                <a:solidFill>
                  <a:schemeClr val="accent2"/>
                </a:solidFill>
                <a:latin typeface="+mj-lt"/>
                <a:ea typeface="+mj-ea"/>
                <a:cs typeface="+mj-cs"/>
              </a:defRPr>
            </a:lvl1pPr>
          </a:lstStyle>
          <a:p>
            <a:r>
              <a:rPr lang="en-IN" dirty="0"/>
              <a:t>PROJECT DETAILS :</a:t>
            </a:r>
          </a:p>
        </p:txBody>
      </p:sp>
    </p:spTree>
    <p:extLst>
      <p:ext uri="{BB962C8B-B14F-4D97-AF65-F5344CB8AC3E}">
        <p14:creationId xmlns:p14="http://schemas.microsoft.com/office/powerpoint/2010/main" val="201078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52099-DEAB-942B-A4A1-0D8EA793FB2A}"/>
              </a:ext>
            </a:extLst>
          </p:cNvPr>
          <p:cNvSpPr>
            <a:spLocks noGrp="1"/>
          </p:cNvSpPr>
          <p:nvPr>
            <p:ph type="title"/>
          </p:nvPr>
        </p:nvSpPr>
        <p:spPr>
          <a:xfrm>
            <a:off x="637410" y="708254"/>
            <a:ext cx="10571998" cy="970450"/>
          </a:xfrm>
        </p:spPr>
        <p:txBody>
          <a:bodyPr>
            <a:normAutofit fontScale="90000"/>
          </a:bodyPr>
          <a:lstStyle/>
          <a:p>
            <a:r>
              <a:rPr lang="en-GB" sz="5400" dirty="0">
                <a:solidFill>
                  <a:schemeClr val="tx1"/>
                </a:solidFill>
              </a:rPr>
              <a:t>MODEL RESULTS :</a:t>
            </a:r>
            <a:br>
              <a:rPr lang="en-GB" sz="2000" dirty="0">
                <a:solidFill>
                  <a:schemeClr val="tx1"/>
                </a:solidFill>
              </a:rPr>
            </a:br>
            <a:r>
              <a:rPr lang="en-GB" sz="2000" dirty="0" err="1">
                <a:solidFill>
                  <a:schemeClr val="tx1"/>
                </a:solidFill>
              </a:rPr>
              <a:t>XGBoost</a:t>
            </a:r>
            <a:r>
              <a:rPr lang="en-GB" sz="2000" dirty="0">
                <a:solidFill>
                  <a:schemeClr val="tx1"/>
                </a:solidFill>
              </a:rPr>
              <a:t> &amp; </a:t>
            </a:r>
            <a:r>
              <a:rPr lang="en-GB" sz="2000" dirty="0" err="1">
                <a:solidFill>
                  <a:schemeClr val="tx1"/>
                </a:solidFill>
              </a:rPr>
              <a:t>CatBoost</a:t>
            </a:r>
            <a:r>
              <a:rPr lang="en-GB" sz="2000" dirty="0">
                <a:solidFill>
                  <a:schemeClr val="tx1"/>
                </a:solidFill>
              </a:rPr>
              <a:t> PERFORMANCE :</a:t>
            </a:r>
            <a:endParaRPr lang="en-US" sz="2000" dirty="0">
              <a:solidFill>
                <a:schemeClr val="tx1"/>
              </a:solidFill>
            </a:endParaRPr>
          </a:p>
        </p:txBody>
      </p:sp>
      <p:sp>
        <p:nvSpPr>
          <p:cNvPr id="4" name="Text Placeholder 3">
            <a:extLst>
              <a:ext uri="{FF2B5EF4-FFF2-40B4-BE49-F238E27FC236}">
                <a16:creationId xmlns:a16="http://schemas.microsoft.com/office/drawing/2014/main" id="{53929757-CF23-AEAC-06EE-92E2405D1930}"/>
              </a:ext>
            </a:extLst>
          </p:cNvPr>
          <p:cNvSpPr>
            <a:spLocks noGrp="1"/>
          </p:cNvSpPr>
          <p:nvPr>
            <p:ph type="body" idx="1"/>
          </p:nvPr>
        </p:nvSpPr>
        <p:spPr>
          <a:xfrm>
            <a:off x="750531" y="2029423"/>
            <a:ext cx="1523119" cy="375582"/>
          </a:xfrm>
        </p:spPr>
        <p:txBody>
          <a:bodyPr>
            <a:normAutofit/>
          </a:bodyPr>
          <a:lstStyle/>
          <a:p>
            <a:pPr algn="l"/>
            <a:r>
              <a:rPr lang="en-GB" dirty="0" err="1">
                <a:solidFill>
                  <a:srgbClr val="C00000"/>
                </a:solidFill>
                <a:latin typeface="Times New Roman" panose="02020603050405020304" pitchFamily="18" charset="0"/>
                <a:cs typeface="Times New Roman" panose="02020603050405020304" pitchFamily="18" charset="0"/>
              </a:rPr>
              <a:t>XGBoost</a:t>
            </a:r>
            <a:endParaRPr lang="en-US" dirty="0" err="1">
              <a:solidFill>
                <a:srgbClr val="C00000"/>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36A4105-F8E4-5EF5-97DE-676A7A8966D1}"/>
              </a:ext>
            </a:extLst>
          </p:cNvPr>
          <p:cNvSpPr>
            <a:spLocks noGrp="1"/>
          </p:cNvSpPr>
          <p:nvPr>
            <p:ph sz="half" idx="2"/>
          </p:nvPr>
        </p:nvSpPr>
        <p:spPr>
          <a:xfrm>
            <a:off x="637410" y="2454371"/>
            <a:ext cx="2550640" cy="970451"/>
          </a:xfrm>
        </p:spPr>
        <p:txBody>
          <a:bodyPr vert="horz" lIns="91440" tIns="45720" rIns="91440" bIns="45720" rtlCol="0" anchor="t">
            <a:noAutofit/>
          </a:bodyPr>
          <a:lstStyle/>
          <a:p>
            <a:r>
              <a:rPr lang="en-GB" sz="1600" b="1" dirty="0"/>
              <a:t>MAE:</a:t>
            </a:r>
            <a:r>
              <a:rPr lang="en-GB" sz="1600" dirty="0"/>
              <a:t> 31,498.06</a:t>
            </a:r>
          </a:p>
          <a:p>
            <a:r>
              <a:rPr lang="en-GB" sz="1600" b="1" dirty="0"/>
              <a:t>R² Score:</a:t>
            </a:r>
            <a:r>
              <a:rPr lang="en-GB" sz="1600" dirty="0"/>
              <a:t> 0.95</a:t>
            </a:r>
          </a:p>
          <a:p>
            <a:pPr marL="0" indent="0">
              <a:buNone/>
            </a:pPr>
            <a:endParaRPr lang="en-GB" sz="1600" dirty="0"/>
          </a:p>
        </p:txBody>
      </p:sp>
      <p:sp>
        <p:nvSpPr>
          <p:cNvPr id="6" name="Text Placeholder 5">
            <a:extLst>
              <a:ext uri="{FF2B5EF4-FFF2-40B4-BE49-F238E27FC236}">
                <a16:creationId xmlns:a16="http://schemas.microsoft.com/office/drawing/2014/main" id="{4D66EFF9-F5C2-3CEE-9975-C189527EBBC3}"/>
              </a:ext>
            </a:extLst>
          </p:cNvPr>
          <p:cNvSpPr>
            <a:spLocks noGrp="1"/>
          </p:cNvSpPr>
          <p:nvPr>
            <p:ph type="body" sz="quarter" idx="3"/>
          </p:nvPr>
        </p:nvSpPr>
        <p:spPr>
          <a:xfrm>
            <a:off x="6243977" y="1897752"/>
            <a:ext cx="1391736" cy="375583"/>
          </a:xfrm>
        </p:spPr>
        <p:txBody>
          <a:bodyPr>
            <a:normAutofit/>
          </a:bodyPr>
          <a:lstStyle/>
          <a:p>
            <a:pPr algn="l"/>
            <a:r>
              <a:rPr lang="en-GB" dirty="0" err="1">
                <a:solidFill>
                  <a:srgbClr val="C00000"/>
                </a:solidFill>
                <a:latin typeface="Times New Roman" panose="02020603050405020304" pitchFamily="18" charset="0"/>
                <a:cs typeface="Times New Roman" panose="02020603050405020304" pitchFamily="18" charset="0"/>
              </a:rPr>
              <a:t>CatBoost</a:t>
            </a:r>
            <a:endParaRPr lang="en-US" dirty="0" err="1">
              <a:solidFill>
                <a:srgbClr val="C00000"/>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B1BF1D6D-E06D-12EB-0164-EC7AEB6376FF}"/>
              </a:ext>
            </a:extLst>
          </p:cNvPr>
          <p:cNvSpPr>
            <a:spLocks noGrp="1"/>
          </p:cNvSpPr>
          <p:nvPr>
            <p:ph sz="quarter" idx="4"/>
          </p:nvPr>
        </p:nvSpPr>
        <p:spPr>
          <a:xfrm>
            <a:off x="6243977" y="2337892"/>
            <a:ext cx="2739768" cy="967256"/>
          </a:xfrm>
        </p:spPr>
        <p:txBody>
          <a:bodyPr vert="horz" lIns="91440" tIns="45720" rIns="91440" bIns="45720" rtlCol="0" anchor="t">
            <a:noAutofit/>
          </a:bodyPr>
          <a:lstStyle/>
          <a:p>
            <a:r>
              <a:rPr lang="en-GB" sz="1600" b="1" dirty="0"/>
              <a:t>MAE:</a:t>
            </a:r>
            <a:r>
              <a:rPr lang="en-GB" sz="1600" dirty="0"/>
              <a:t> 30,029.70</a:t>
            </a:r>
          </a:p>
          <a:p>
            <a:r>
              <a:rPr lang="en-GB" sz="1600" b="1" dirty="0"/>
              <a:t>R² Score:</a:t>
            </a:r>
            <a:r>
              <a:rPr lang="en-GB" sz="1600" dirty="0"/>
              <a:t> 0.94</a:t>
            </a:r>
          </a:p>
          <a:p>
            <a:pPr marL="0" indent="0">
              <a:buNone/>
            </a:pPr>
            <a:endParaRPr lang="en-GB" sz="1600" dirty="0"/>
          </a:p>
        </p:txBody>
      </p:sp>
      <p:pic>
        <p:nvPicPr>
          <p:cNvPr id="8" name="Picture 7" descr="A graph with blue squares&#10;&#10;AI-generated content may be incorrect.">
            <a:extLst>
              <a:ext uri="{FF2B5EF4-FFF2-40B4-BE49-F238E27FC236}">
                <a16:creationId xmlns:a16="http://schemas.microsoft.com/office/drawing/2014/main" id="{940E1831-F4D9-609C-548C-1DBB05B02C4D}"/>
              </a:ext>
            </a:extLst>
          </p:cNvPr>
          <p:cNvPicPr>
            <a:picLocks noChangeAspect="1"/>
          </p:cNvPicPr>
          <p:nvPr/>
        </p:nvPicPr>
        <p:blipFill>
          <a:blip r:embed="rId2"/>
          <a:stretch>
            <a:fillRect/>
          </a:stretch>
        </p:blipFill>
        <p:spPr>
          <a:xfrm>
            <a:off x="6243977" y="3232341"/>
            <a:ext cx="4387220" cy="3016646"/>
          </a:xfrm>
          <a:prstGeom prst="rect">
            <a:avLst/>
          </a:prstGeom>
        </p:spPr>
      </p:pic>
      <p:pic>
        <p:nvPicPr>
          <p:cNvPr id="9" name="Picture 8" descr="A graph with blue lines&#10;&#10;AI-generated content may be incorrect.">
            <a:extLst>
              <a:ext uri="{FF2B5EF4-FFF2-40B4-BE49-F238E27FC236}">
                <a16:creationId xmlns:a16="http://schemas.microsoft.com/office/drawing/2014/main" id="{608CC9C1-79BC-D795-C56E-254D6F112754}"/>
              </a:ext>
            </a:extLst>
          </p:cNvPr>
          <p:cNvPicPr>
            <a:picLocks noChangeAspect="1"/>
          </p:cNvPicPr>
          <p:nvPr/>
        </p:nvPicPr>
        <p:blipFill>
          <a:blip r:embed="rId3"/>
          <a:stretch>
            <a:fillRect/>
          </a:stretch>
        </p:blipFill>
        <p:spPr>
          <a:xfrm>
            <a:off x="584068" y="3232341"/>
            <a:ext cx="4106726" cy="3052211"/>
          </a:xfrm>
          <a:prstGeom prst="rect">
            <a:avLst/>
          </a:prstGeom>
        </p:spPr>
      </p:pic>
    </p:spTree>
    <p:extLst>
      <p:ext uri="{BB962C8B-B14F-4D97-AF65-F5344CB8AC3E}">
        <p14:creationId xmlns:p14="http://schemas.microsoft.com/office/powerpoint/2010/main" val="2314537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E8E487-9D39-553B-C8C0-9F226057C442}"/>
              </a:ext>
            </a:extLst>
          </p:cNvPr>
          <p:cNvSpPr>
            <a:spLocks noGrp="1"/>
          </p:cNvSpPr>
          <p:nvPr>
            <p:ph sz="quarter" idx="4294967295"/>
          </p:nvPr>
        </p:nvSpPr>
        <p:spPr>
          <a:xfrm>
            <a:off x="460688" y="2252940"/>
            <a:ext cx="5224463" cy="3729038"/>
          </a:xfrm>
        </p:spPr>
        <p:txBody>
          <a:bodyPr vert="horz" lIns="91440" tIns="45720" rIns="91440" bIns="45720" rtlCol="0" anchor="t">
            <a:normAutofit/>
          </a:bodyPr>
          <a:lstStyle/>
          <a:p>
            <a:r>
              <a:rPr lang="en-GB" b="1" dirty="0">
                <a:solidFill>
                  <a:srgbClr val="C00000"/>
                </a:solidFill>
                <a:latin typeface="Calibri" panose="020F0502020204030204" pitchFamily="34" charset="0"/>
                <a:ea typeface="Calibri" panose="020F0502020204030204" pitchFamily="34" charset="0"/>
                <a:cs typeface="Calibri" panose="020F0502020204030204" pitchFamily="34" charset="0"/>
              </a:rPr>
              <a:t>ARIMA Model Forecast</a:t>
            </a:r>
          </a:p>
          <a:p>
            <a:pPr lvl="1"/>
            <a:r>
              <a:rPr lang="en-GB" b="1" dirty="0">
                <a:latin typeface="Calibri" panose="020F0502020204030204" pitchFamily="34" charset="0"/>
                <a:ea typeface="Calibri" panose="020F0502020204030204" pitchFamily="34" charset="0"/>
                <a:cs typeface="Calibri" panose="020F0502020204030204" pitchFamily="34" charset="0"/>
              </a:rPr>
              <a:t>In-Sample MAE:</a:t>
            </a:r>
            <a:r>
              <a:rPr lang="en-GB" dirty="0">
                <a:latin typeface="Calibri" panose="020F0502020204030204" pitchFamily="34" charset="0"/>
                <a:ea typeface="Calibri" panose="020F0502020204030204" pitchFamily="34" charset="0"/>
                <a:cs typeface="Calibri" panose="020F0502020204030204" pitchFamily="34" charset="0"/>
              </a:rPr>
              <a:t> 38,395.77</a:t>
            </a:r>
          </a:p>
          <a:p>
            <a:pPr lvl="1"/>
            <a:r>
              <a:rPr lang="en-GB" b="1" dirty="0">
                <a:latin typeface="Calibri" panose="020F0502020204030204" pitchFamily="34" charset="0"/>
                <a:ea typeface="Calibri" panose="020F0502020204030204" pitchFamily="34" charset="0"/>
                <a:cs typeface="Calibri" panose="020F0502020204030204" pitchFamily="34" charset="0"/>
              </a:rPr>
              <a:t>In-Sample R² Score:</a:t>
            </a:r>
            <a:r>
              <a:rPr lang="en-GB" dirty="0">
                <a:latin typeface="Calibri" panose="020F0502020204030204" pitchFamily="34" charset="0"/>
                <a:ea typeface="Calibri" panose="020F0502020204030204" pitchFamily="34" charset="0"/>
                <a:cs typeface="Calibri" panose="020F0502020204030204" pitchFamily="34" charset="0"/>
              </a:rPr>
              <a:t> 0.7513</a:t>
            </a:r>
          </a:p>
          <a:p>
            <a:r>
              <a:rPr lang="en-GB" b="1" dirty="0">
                <a:solidFill>
                  <a:srgbClr val="C00000"/>
                </a:solidFill>
                <a:latin typeface="Calibri" panose="020F0502020204030204" pitchFamily="34" charset="0"/>
                <a:ea typeface="Calibri" panose="020F0502020204030204" pitchFamily="34" charset="0"/>
                <a:cs typeface="Calibri" panose="020F0502020204030204" pitchFamily="34" charset="0"/>
              </a:rPr>
              <a:t>Strengths:</a:t>
            </a:r>
            <a:endParaRPr lang="en-GB"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lvl="1"/>
            <a:r>
              <a:rPr lang="en-GB" dirty="0">
                <a:latin typeface="Calibri" panose="020F0502020204030204" pitchFamily="34" charset="0"/>
                <a:ea typeface="Calibri" panose="020F0502020204030204" pitchFamily="34" charset="0"/>
                <a:cs typeface="Calibri" panose="020F0502020204030204" pitchFamily="34" charset="0"/>
              </a:rPr>
              <a:t>Well-suited for time-series forecasting.</a:t>
            </a:r>
          </a:p>
          <a:p>
            <a:pPr lvl="1"/>
            <a:r>
              <a:rPr lang="en-GB" dirty="0">
                <a:latin typeface="Calibri" panose="020F0502020204030204" pitchFamily="34" charset="0"/>
                <a:ea typeface="Calibri" panose="020F0502020204030204" pitchFamily="34" charset="0"/>
                <a:cs typeface="Calibri" panose="020F0502020204030204" pitchFamily="34" charset="0"/>
              </a:rPr>
              <a:t>Captures long-term trends effectively.</a:t>
            </a:r>
            <a:endParaRPr lang="en-GB"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C00000"/>
                </a:solidFill>
                <a:latin typeface="Calibri" panose="020F0502020204030204" pitchFamily="34" charset="0"/>
                <a:ea typeface="Calibri" panose="020F0502020204030204" pitchFamily="34" charset="0"/>
                <a:cs typeface="Calibri" panose="020F0502020204030204" pitchFamily="34" charset="0"/>
              </a:rPr>
              <a:t>Enhancements Over ARIMA:</a:t>
            </a:r>
            <a:endParaRPr lang="en-GB"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lvl="1"/>
            <a:r>
              <a:rPr lang="en-GB" dirty="0">
                <a:latin typeface="Calibri" panose="020F0502020204030204" pitchFamily="34" charset="0"/>
                <a:ea typeface="Calibri" panose="020F0502020204030204" pitchFamily="34" charset="0"/>
                <a:cs typeface="Calibri" panose="020F0502020204030204" pitchFamily="34" charset="0"/>
              </a:rPr>
              <a:t>Captures cyclical patterns in student enrolment.</a:t>
            </a:r>
          </a:p>
          <a:p>
            <a:pPr lvl="1"/>
            <a:r>
              <a:rPr lang="en-GB" dirty="0">
                <a:latin typeface="Calibri" panose="020F0502020204030204" pitchFamily="34" charset="0"/>
                <a:ea typeface="Calibri" panose="020F0502020204030204" pitchFamily="34" charset="0"/>
                <a:cs typeface="Calibri" panose="020F0502020204030204" pitchFamily="34" charset="0"/>
              </a:rPr>
              <a:t>More robust for long-term predictions.</a:t>
            </a:r>
          </a:p>
          <a:p>
            <a:pPr marL="0" indent="0">
              <a:buNone/>
            </a:pPr>
            <a:endParaRPr lang="en-GB"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C4F277-66E7-3F09-EEEC-8B89976416D4}"/>
              </a:ext>
            </a:extLst>
          </p:cNvPr>
          <p:cNvPicPr>
            <a:picLocks noChangeAspect="1"/>
          </p:cNvPicPr>
          <p:nvPr/>
        </p:nvPicPr>
        <p:blipFill>
          <a:blip r:embed="rId2"/>
          <a:stretch>
            <a:fillRect/>
          </a:stretch>
        </p:blipFill>
        <p:spPr>
          <a:xfrm>
            <a:off x="5685151" y="2418428"/>
            <a:ext cx="5711854" cy="2917518"/>
          </a:xfrm>
          <a:prstGeom prst="rect">
            <a:avLst/>
          </a:prstGeom>
        </p:spPr>
      </p:pic>
      <p:sp>
        <p:nvSpPr>
          <p:cNvPr id="8" name="Title 2">
            <a:extLst>
              <a:ext uri="{FF2B5EF4-FFF2-40B4-BE49-F238E27FC236}">
                <a16:creationId xmlns:a16="http://schemas.microsoft.com/office/drawing/2014/main" id="{230BE623-776F-78B0-447F-FE49844A9A0D}"/>
              </a:ext>
            </a:extLst>
          </p:cNvPr>
          <p:cNvSpPr txBox="1">
            <a:spLocks/>
          </p:cNvSpPr>
          <p:nvPr/>
        </p:nvSpPr>
        <p:spPr>
          <a:xfrm>
            <a:off x="460688" y="1036829"/>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5400" dirty="0">
                <a:solidFill>
                  <a:schemeClr val="tx1"/>
                </a:solidFill>
                <a:latin typeface="Calibri" panose="020F0502020204030204" pitchFamily="34" charset="0"/>
                <a:ea typeface="Calibri" panose="020F0502020204030204" pitchFamily="34" charset="0"/>
                <a:cs typeface="Calibri" panose="020F0502020204030204" pitchFamily="34" charset="0"/>
              </a:rPr>
              <a:t>MODEL RESULTS :</a:t>
            </a:r>
            <a:b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rPr>
              <a:t>Arima PERFORMANCE :</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421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2EFDE-E23B-194C-EDAE-79D8C201438D}"/>
              </a:ext>
            </a:extLst>
          </p:cNvPr>
          <p:cNvSpPr>
            <a:spLocks noGrp="1"/>
          </p:cNvSpPr>
          <p:nvPr>
            <p:ph type="title"/>
          </p:nvPr>
        </p:nvSpPr>
        <p:spPr>
          <a:xfrm>
            <a:off x="373226" y="1250173"/>
            <a:ext cx="10571998" cy="970450"/>
          </a:xfrm>
        </p:spPr>
        <p:txBody>
          <a:bodyPr/>
          <a:lstStyle/>
          <a:p>
            <a:r>
              <a:rPr lang="en-GB" sz="5400" dirty="0">
                <a:solidFill>
                  <a:schemeClr val="tx1"/>
                </a:solidFill>
                <a:latin typeface="Calibri" panose="020F0502020204030204" pitchFamily="34" charset="0"/>
                <a:ea typeface="Calibri" panose="020F0502020204030204" pitchFamily="34" charset="0"/>
                <a:cs typeface="Calibri" panose="020F0502020204030204" pitchFamily="34" charset="0"/>
              </a:rPr>
              <a:t>MODEL COMPARISON REPORT :</a:t>
            </a:r>
          </a:p>
        </p:txBody>
      </p:sp>
      <p:graphicFrame>
        <p:nvGraphicFramePr>
          <p:cNvPr id="5" name="Content Placeholder 4">
            <a:extLst>
              <a:ext uri="{FF2B5EF4-FFF2-40B4-BE49-F238E27FC236}">
                <a16:creationId xmlns:a16="http://schemas.microsoft.com/office/drawing/2014/main" id="{366E8400-AB9A-4E45-F97E-D8C7D88538C6}"/>
              </a:ext>
            </a:extLst>
          </p:cNvPr>
          <p:cNvGraphicFramePr>
            <a:graphicFrameLocks noGrp="1"/>
          </p:cNvGraphicFramePr>
          <p:nvPr>
            <p:ph sz="quarter" idx="4294967295"/>
            <p:extLst>
              <p:ext uri="{D42A27DB-BD31-4B8C-83A1-F6EECF244321}">
                <p14:modId xmlns:p14="http://schemas.microsoft.com/office/powerpoint/2010/main" val="3958810886"/>
              </p:ext>
            </p:extLst>
          </p:nvPr>
        </p:nvGraphicFramePr>
        <p:xfrm>
          <a:off x="278172" y="2449399"/>
          <a:ext cx="11582400" cy="2560320"/>
        </p:xfrm>
        <a:graphic>
          <a:graphicData uri="http://schemas.openxmlformats.org/drawingml/2006/table">
            <a:tbl>
              <a:tblPr firstRow="1" bandRow="1">
                <a:tableStyleId>{85BE263C-DBD7-4A20-BB59-AAB30ACAA65A}</a:tableStyleId>
              </a:tblPr>
              <a:tblGrid>
                <a:gridCol w="3860800">
                  <a:extLst>
                    <a:ext uri="{9D8B030D-6E8A-4147-A177-3AD203B41FA5}">
                      <a16:colId xmlns:a16="http://schemas.microsoft.com/office/drawing/2014/main" val="1699304524"/>
                    </a:ext>
                  </a:extLst>
                </a:gridCol>
                <a:gridCol w="3860800">
                  <a:extLst>
                    <a:ext uri="{9D8B030D-6E8A-4147-A177-3AD203B41FA5}">
                      <a16:colId xmlns:a16="http://schemas.microsoft.com/office/drawing/2014/main" val="3033041174"/>
                    </a:ext>
                  </a:extLst>
                </a:gridCol>
                <a:gridCol w="3860800">
                  <a:extLst>
                    <a:ext uri="{9D8B030D-6E8A-4147-A177-3AD203B41FA5}">
                      <a16:colId xmlns:a16="http://schemas.microsoft.com/office/drawing/2014/main" val="2178761655"/>
                    </a:ext>
                  </a:extLst>
                </a:gridCol>
              </a:tblGrid>
              <a:tr h="332949">
                <a:tc>
                  <a:txBody>
                    <a:bodyPr/>
                    <a:lstStyle/>
                    <a:p>
                      <a:pPr algn="ctr"/>
                      <a:r>
                        <a:rPr lang="en-GB" dirty="0">
                          <a:solidFill>
                            <a:schemeClr val="bg1"/>
                          </a:solidFill>
                        </a:rPr>
                        <a:t>Model</a:t>
                      </a:r>
                    </a:p>
                  </a:txBody>
                  <a:tcPr anchor="ctr">
                    <a:lnL w="0">
                      <a:noFill/>
                    </a:lnL>
                    <a:lnR w="0">
                      <a:noFill/>
                    </a:lnR>
                    <a:lnT w="0">
                      <a:noFill/>
                    </a:lnT>
                    <a:lnB w="0">
                      <a:noFill/>
                    </a:lnB>
                  </a:tcPr>
                </a:tc>
                <a:tc>
                  <a:txBody>
                    <a:bodyPr/>
                    <a:lstStyle/>
                    <a:p>
                      <a:pPr algn="ctr"/>
                      <a:r>
                        <a:rPr lang="en-GB" dirty="0">
                          <a:solidFill>
                            <a:schemeClr val="bg1"/>
                          </a:solidFill>
                        </a:rPr>
                        <a:t>MAE</a:t>
                      </a:r>
                    </a:p>
                  </a:txBody>
                  <a:tcPr anchor="ctr">
                    <a:lnL w="0">
                      <a:noFill/>
                    </a:lnL>
                    <a:lnR w="0">
                      <a:noFill/>
                    </a:lnR>
                    <a:lnT w="0">
                      <a:noFill/>
                    </a:lnT>
                    <a:lnB w="0">
                      <a:noFill/>
                    </a:lnB>
                  </a:tcPr>
                </a:tc>
                <a:tc>
                  <a:txBody>
                    <a:bodyPr/>
                    <a:lstStyle/>
                    <a:p>
                      <a:pPr algn="ctr"/>
                      <a:r>
                        <a:rPr lang="en-GB" dirty="0">
                          <a:solidFill>
                            <a:schemeClr val="bg1"/>
                          </a:solidFill>
                        </a:rPr>
                        <a:t>R</a:t>
                      </a:r>
                      <a:r>
                        <a:rPr lang="en-GB" baseline="30000" dirty="0">
                          <a:solidFill>
                            <a:schemeClr val="bg1"/>
                          </a:solidFill>
                        </a:rPr>
                        <a:t>2</a:t>
                      </a:r>
                      <a:r>
                        <a:rPr lang="en-GB" dirty="0">
                          <a:solidFill>
                            <a:schemeClr val="bg1"/>
                          </a:solidFill>
                        </a:rPr>
                        <a:t> Score</a:t>
                      </a:r>
                    </a:p>
                  </a:txBody>
                  <a:tcPr anchor="ctr">
                    <a:lnL w="0">
                      <a:noFill/>
                    </a:lnL>
                    <a:lnR w="0">
                      <a:noFill/>
                    </a:lnR>
                    <a:lnT w="0">
                      <a:noFill/>
                    </a:lnT>
                    <a:lnB w="0">
                      <a:noFill/>
                    </a:lnB>
                  </a:tcPr>
                </a:tc>
                <a:extLst>
                  <a:ext uri="{0D108BD9-81ED-4DB2-BD59-A6C34878D82A}">
                    <a16:rowId xmlns:a16="http://schemas.microsoft.com/office/drawing/2014/main" val="4102747147"/>
                  </a:ext>
                </a:extLst>
              </a:tr>
              <a:tr h="332949">
                <a:tc>
                  <a:txBody>
                    <a:bodyPr/>
                    <a:lstStyle/>
                    <a:p>
                      <a:pPr algn="ctr"/>
                      <a:r>
                        <a:rPr lang="en-GB" dirty="0"/>
                        <a:t>Random Forest </a:t>
                      </a:r>
                    </a:p>
                  </a:txBody>
                  <a:tcPr anchor="ctr">
                    <a:lnL w="0">
                      <a:noFill/>
                    </a:lnL>
                    <a:lnR w="0">
                      <a:noFill/>
                    </a:lnR>
                    <a:lnT w="0">
                      <a:noFill/>
                    </a:lnT>
                    <a:lnB w="0">
                      <a:noFill/>
                    </a:lnB>
                  </a:tcPr>
                </a:tc>
                <a:tc>
                  <a:txBody>
                    <a:bodyPr/>
                    <a:lstStyle/>
                    <a:p>
                      <a:pPr algn="ctr"/>
                      <a:r>
                        <a:rPr lang="en-GB" dirty="0"/>
                        <a:t>6,259.04</a:t>
                      </a:r>
                    </a:p>
                  </a:txBody>
                  <a:tcPr anchor="ctr">
                    <a:lnL w="0">
                      <a:noFill/>
                    </a:lnL>
                    <a:lnR w="0">
                      <a:noFill/>
                    </a:lnR>
                    <a:lnT w="0">
                      <a:noFill/>
                    </a:lnT>
                    <a:lnB w="0">
                      <a:noFill/>
                    </a:lnB>
                  </a:tcPr>
                </a:tc>
                <a:tc>
                  <a:txBody>
                    <a:bodyPr/>
                    <a:lstStyle/>
                    <a:p>
                      <a:pPr algn="ctr"/>
                      <a:r>
                        <a:rPr lang="en-GB" dirty="0"/>
                        <a:t>0.8303</a:t>
                      </a:r>
                    </a:p>
                  </a:txBody>
                  <a:tcPr anchor="ctr">
                    <a:lnL w="0">
                      <a:noFill/>
                    </a:lnL>
                    <a:lnR w="0">
                      <a:noFill/>
                    </a:lnR>
                    <a:lnT w="0">
                      <a:noFill/>
                    </a:lnT>
                    <a:lnB w="0">
                      <a:noFill/>
                    </a:lnB>
                  </a:tcPr>
                </a:tc>
                <a:extLst>
                  <a:ext uri="{0D108BD9-81ED-4DB2-BD59-A6C34878D82A}">
                    <a16:rowId xmlns:a16="http://schemas.microsoft.com/office/drawing/2014/main" val="1886102915"/>
                  </a:ext>
                </a:extLst>
              </a:tr>
              <a:tr h="332949">
                <a:tc>
                  <a:txBody>
                    <a:bodyPr/>
                    <a:lstStyle/>
                    <a:p>
                      <a:pPr algn="ctr"/>
                      <a:r>
                        <a:rPr lang="en-GB" dirty="0"/>
                        <a:t>Polynomial Regression </a:t>
                      </a:r>
                    </a:p>
                  </a:txBody>
                  <a:tcPr anchor="ctr">
                    <a:lnL w="0">
                      <a:noFill/>
                    </a:lnL>
                    <a:lnR w="0">
                      <a:noFill/>
                    </a:lnR>
                    <a:lnT w="0">
                      <a:noFill/>
                    </a:lnT>
                    <a:lnB w="0">
                      <a:noFill/>
                    </a:lnB>
                  </a:tcPr>
                </a:tc>
                <a:tc>
                  <a:txBody>
                    <a:bodyPr/>
                    <a:lstStyle/>
                    <a:p>
                      <a:pPr algn="ctr"/>
                      <a:r>
                        <a:rPr lang="en-GB" dirty="0"/>
                        <a:t>88,058.07</a:t>
                      </a:r>
                    </a:p>
                  </a:txBody>
                  <a:tcPr anchor="ctr">
                    <a:lnL w="0">
                      <a:noFill/>
                    </a:lnL>
                    <a:lnR w="0">
                      <a:noFill/>
                    </a:lnR>
                    <a:lnT w="0">
                      <a:noFill/>
                    </a:lnT>
                    <a:lnB w="0">
                      <a:noFill/>
                    </a:lnB>
                  </a:tcPr>
                </a:tc>
                <a:tc>
                  <a:txBody>
                    <a:bodyPr/>
                    <a:lstStyle/>
                    <a:p>
                      <a:pPr algn="ctr"/>
                      <a:r>
                        <a:rPr lang="en-GB" dirty="0"/>
                        <a:t>0.5114</a:t>
                      </a:r>
                    </a:p>
                  </a:txBody>
                  <a:tcPr anchor="ctr">
                    <a:lnL w="0">
                      <a:noFill/>
                    </a:lnL>
                    <a:lnR w="0">
                      <a:noFill/>
                    </a:lnR>
                    <a:lnT w="0">
                      <a:noFill/>
                    </a:lnT>
                    <a:lnB w="0">
                      <a:noFill/>
                    </a:lnB>
                  </a:tcPr>
                </a:tc>
                <a:extLst>
                  <a:ext uri="{0D108BD9-81ED-4DB2-BD59-A6C34878D82A}">
                    <a16:rowId xmlns:a16="http://schemas.microsoft.com/office/drawing/2014/main" val="1528084012"/>
                  </a:ext>
                </a:extLst>
              </a:tr>
              <a:tr h="332949">
                <a:tc>
                  <a:txBody>
                    <a:bodyPr/>
                    <a:lstStyle/>
                    <a:p>
                      <a:pPr algn="ctr"/>
                      <a:r>
                        <a:rPr lang="en-GB" dirty="0" err="1"/>
                        <a:t>XGBoost</a:t>
                      </a:r>
                    </a:p>
                  </a:txBody>
                  <a:tcPr anchor="ctr">
                    <a:lnL w="0">
                      <a:noFill/>
                    </a:lnL>
                    <a:lnR w="0">
                      <a:noFill/>
                    </a:lnR>
                    <a:lnT w="0">
                      <a:noFill/>
                    </a:lnT>
                    <a:lnB w="0">
                      <a:noFill/>
                    </a:lnB>
                  </a:tcPr>
                </a:tc>
                <a:tc>
                  <a:txBody>
                    <a:bodyPr/>
                    <a:lstStyle/>
                    <a:p>
                      <a:pPr algn="ctr"/>
                      <a:r>
                        <a:rPr lang="en-GB" dirty="0"/>
                        <a:t>31,498.06</a:t>
                      </a:r>
                    </a:p>
                  </a:txBody>
                  <a:tcPr anchor="ctr">
                    <a:lnL w="0">
                      <a:noFill/>
                    </a:lnL>
                    <a:lnR w="0">
                      <a:noFill/>
                    </a:lnR>
                    <a:lnT w="0">
                      <a:noFill/>
                    </a:lnT>
                    <a:lnB w="0">
                      <a:noFill/>
                    </a:lnB>
                  </a:tcPr>
                </a:tc>
                <a:tc>
                  <a:txBody>
                    <a:bodyPr/>
                    <a:lstStyle/>
                    <a:p>
                      <a:pPr lvl="0" algn="ctr">
                        <a:buNone/>
                      </a:pPr>
                      <a:r>
                        <a:rPr lang="en-GB" sz="1800" b="0" i="0" u="none" strike="noStrike" noProof="0" dirty="0">
                          <a:latin typeface="Amazon Ember Display"/>
                        </a:rPr>
                        <a:t>0.95</a:t>
                      </a:r>
                      <a:endParaRPr lang="en-US" dirty="0"/>
                    </a:p>
                  </a:txBody>
                  <a:tcPr anchor="ctr">
                    <a:lnL w="0">
                      <a:noFill/>
                    </a:lnL>
                    <a:lnR w="0">
                      <a:noFill/>
                    </a:lnR>
                    <a:lnT w="0">
                      <a:noFill/>
                    </a:lnT>
                    <a:lnB w="0">
                      <a:noFill/>
                    </a:lnB>
                  </a:tcPr>
                </a:tc>
                <a:extLst>
                  <a:ext uri="{0D108BD9-81ED-4DB2-BD59-A6C34878D82A}">
                    <a16:rowId xmlns:a16="http://schemas.microsoft.com/office/drawing/2014/main" val="2952659983"/>
                  </a:ext>
                </a:extLst>
              </a:tr>
              <a:tr h="332949">
                <a:tc>
                  <a:txBody>
                    <a:bodyPr/>
                    <a:lstStyle/>
                    <a:p>
                      <a:pPr lvl="0" algn="ctr">
                        <a:buNone/>
                      </a:pPr>
                      <a:r>
                        <a:rPr lang="en-GB" sz="1800" b="0" i="0" u="none" strike="noStrike" noProof="0" dirty="0" err="1">
                          <a:latin typeface="Amazon Ember Display"/>
                        </a:rPr>
                        <a:t>CatBoost</a:t>
                      </a:r>
                      <a:endParaRPr lang="en-US" dirty="0" err="1"/>
                    </a:p>
                  </a:txBody>
                  <a:tcPr anchor="ctr">
                    <a:lnL w="0">
                      <a:noFill/>
                    </a:lnL>
                    <a:lnR w="0">
                      <a:noFill/>
                    </a:lnR>
                    <a:lnT w="0">
                      <a:noFill/>
                    </a:lnT>
                    <a:lnB w="0">
                      <a:noFill/>
                    </a:lnB>
                  </a:tcPr>
                </a:tc>
                <a:tc>
                  <a:txBody>
                    <a:bodyPr/>
                    <a:lstStyle/>
                    <a:p>
                      <a:pPr lvl="0" algn="ctr">
                        <a:buNone/>
                      </a:pPr>
                      <a:r>
                        <a:rPr lang="en-GB" sz="1800" b="0" i="0" u="none" strike="noStrike" noProof="0" dirty="0">
                          <a:latin typeface="Amazon Ember Display"/>
                        </a:rPr>
                        <a:t>30,029.70</a:t>
                      </a:r>
                      <a:endParaRPr lang="en-US" dirty="0"/>
                    </a:p>
                  </a:txBody>
                  <a:tcPr anchor="ctr">
                    <a:lnL w="0">
                      <a:noFill/>
                    </a:lnL>
                    <a:lnR w="0">
                      <a:noFill/>
                    </a:lnR>
                    <a:lnT w="0">
                      <a:noFill/>
                    </a:lnT>
                    <a:lnB w="0">
                      <a:noFill/>
                    </a:lnB>
                  </a:tcPr>
                </a:tc>
                <a:tc>
                  <a:txBody>
                    <a:bodyPr/>
                    <a:lstStyle/>
                    <a:p>
                      <a:pPr lvl="0" algn="ctr">
                        <a:buNone/>
                      </a:pPr>
                      <a:r>
                        <a:rPr lang="en-GB" sz="1800" b="0" i="0" u="none" strike="noStrike" noProof="0" dirty="0">
                          <a:latin typeface="Amazon Ember Display"/>
                        </a:rPr>
                        <a:t>0.94</a:t>
                      </a:r>
                      <a:endParaRPr lang="en-US" dirty="0"/>
                    </a:p>
                  </a:txBody>
                  <a:tcPr anchor="ctr">
                    <a:lnL w="0">
                      <a:noFill/>
                    </a:lnL>
                    <a:lnR w="0">
                      <a:noFill/>
                    </a:lnR>
                    <a:lnT w="0">
                      <a:noFill/>
                    </a:lnT>
                    <a:lnB w="0">
                      <a:noFill/>
                    </a:lnB>
                  </a:tcPr>
                </a:tc>
                <a:extLst>
                  <a:ext uri="{0D108BD9-81ED-4DB2-BD59-A6C34878D82A}">
                    <a16:rowId xmlns:a16="http://schemas.microsoft.com/office/drawing/2014/main" val="4196488134"/>
                  </a:ext>
                </a:extLst>
              </a:tr>
              <a:tr h="332949">
                <a:tc>
                  <a:txBody>
                    <a:bodyPr/>
                    <a:lstStyle/>
                    <a:p>
                      <a:pPr lvl="0" algn="ctr">
                        <a:buNone/>
                      </a:pPr>
                      <a:r>
                        <a:rPr lang="en-GB" sz="1800" b="0" i="0" u="none" strike="noStrike" noProof="0" dirty="0">
                          <a:latin typeface="Amazon Ember Display"/>
                        </a:rPr>
                        <a:t>ARIMA</a:t>
                      </a:r>
                      <a:endParaRPr lang="en-US" dirty="0"/>
                    </a:p>
                  </a:txBody>
                  <a:tcPr anchor="ctr">
                    <a:lnL w="0">
                      <a:noFill/>
                    </a:lnL>
                    <a:lnR w="0">
                      <a:noFill/>
                    </a:lnR>
                    <a:lnT w="0">
                      <a:noFill/>
                    </a:lnT>
                    <a:lnB w="0">
                      <a:noFill/>
                    </a:lnB>
                  </a:tcPr>
                </a:tc>
                <a:tc>
                  <a:txBody>
                    <a:bodyPr/>
                    <a:lstStyle/>
                    <a:p>
                      <a:pPr lvl="0" algn="ctr">
                        <a:buNone/>
                      </a:pPr>
                      <a:r>
                        <a:rPr lang="en-GB" sz="1800" b="0" i="0" u="none" strike="noStrike" noProof="0" dirty="0">
                          <a:latin typeface="Amazon Ember Display"/>
                        </a:rPr>
                        <a:t>38,395.77</a:t>
                      </a:r>
                      <a:endParaRPr lang="en-US" dirty="0"/>
                    </a:p>
                  </a:txBody>
                  <a:tcPr anchor="ctr">
                    <a:lnL w="0">
                      <a:noFill/>
                    </a:lnL>
                    <a:lnR w="0">
                      <a:noFill/>
                    </a:lnR>
                    <a:lnT w="0">
                      <a:noFill/>
                    </a:lnT>
                    <a:lnB w="0">
                      <a:noFill/>
                    </a:lnB>
                  </a:tcPr>
                </a:tc>
                <a:tc>
                  <a:txBody>
                    <a:bodyPr/>
                    <a:lstStyle/>
                    <a:p>
                      <a:pPr lvl="0" algn="ctr">
                        <a:buNone/>
                      </a:pPr>
                      <a:r>
                        <a:rPr lang="en-GB" sz="1800" b="0" i="0" u="none" strike="noStrike" noProof="0" dirty="0">
                          <a:latin typeface="Amazon Ember Display"/>
                        </a:rPr>
                        <a:t>0.7513</a:t>
                      </a:r>
                      <a:endParaRPr lang="en-US" dirty="0"/>
                    </a:p>
                  </a:txBody>
                  <a:tcPr anchor="ctr">
                    <a:lnL w="0">
                      <a:noFill/>
                    </a:lnL>
                    <a:lnR w="0">
                      <a:noFill/>
                    </a:lnR>
                    <a:lnT w="0">
                      <a:noFill/>
                    </a:lnT>
                    <a:lnB w="0">
                      <a:noFill/>
                    </a:lnB>
                  </a:tcPr>
                </a:tc>
                <a:extLst>
                  <a:ext uri="{0D108BD9-81ED-4DB2-BD59-A6C34878D82A}">
                    <a16:rowId xmlns:a16="http://schemas.microsoft.com/office/drawing/2014/main" val="3467491912"/>
                  </a:ext>
                </a:extLst>
              </a:tr>
              <a:tr h="332949">
                <a:tc>
                  <a:txBody>
                    <a:bodyPr/>
                    <a:lstStyle/>
                    <a:p>
                      <a:pPr lvl="0" algn="ctr">
                        <a:buNone/>
                      </a:pPr>
                      <a:endParaRPr lang="en-US" dirty="0"/>
                    </a:p>
                  </a:txBody>
                  <a:tcPr anchor="ctr">
                    <a:lnL w="0">
                      <a:noFill/>
                    </a:lnL>
                    <a:lnR w="0">
                      <a:noFill/>
                    </a:lnR>
                    <a:lnT w="0">
                      <a:noFill/>
                    </a:lnT>
                    <a:lnB w="0">
                      <a:noFill/>
                    </a:lnB>
                  </a:tcPr>
                </a:tc>
                <a:tc>
                  <a:txBody>
                    <a:bodyPr/>
                    <a:lstStyle/>
                    <a:p>
                      <a:pPr lvl="0" algn="ctr">
                        <a:buNone/>
                      </a:pPr>
                      <a:endParaRPr lang="en-US" dirty="0"/>
                    </a:p>
                  </a:txBody>
                  <a:tcPr anchor="ctr">
                    <a:lnL w="0">
                      <a:noFill/>
                    </a:lnL>
                    <a:lnR w="0">
                      <a:noFill/>
                    </a:lnR>
                    <a:lnT w="0">
                      <a:noFill/>
                    </a:lnT>
                    <a:lnB w="0">
                      <a:noFill/>
                    </a:lnB>
                  </a:tcPr>
                </a:tc>
                <a:tc>
                  <a:txBody>
                    <a:bodyPr/>
                    <a:lstStyle/>
                    <a:p>
                      <a:pPr lvl="0" algn="ctr">
                        <a:buNone/>
                      </a:pPr>
                      <a:endParaRPr lang="en-US" dirty="0"/>
                    </a:p>
                  </a:txBody>
                  <a:tcPr anchor="ctr">
                    <a:lnL w="0">
                      <a:noFill/>
                    </a:lnL>
                    <a:lnR w="0">
                      <a:noFill/>
                    </a:lnR>
                    <a:lnT w="0">
                      <a:noFill/>
                    </a:lnT>
                    <a:lnB w="0">
                      <a:noFill/>
                    </a:lnB>
                  </a:tcPr>
                </a:tc>
                <a:extLst>
                  <a:ext uri="{0D108BD9-81ED-4DB2-BD59-A6C34878D82A}">
                    <a16:rowId xmlns:a16="http://schemas.microsoft.com/office/drawing/2014/main" val="3895006507"/>
                  </a:ext>
                </a:extLst>
              </a:tr>
            </a:tbl>
          </a:graphicData>
        </a:graphic>
      </p:graphicFrame>
      <p:sp>
        <p:nvSpPr>
          <p:cNvPr id="8" name="TextBox 7">
            <a:extLst>
              <a:ext uri="{FF2B5EF4-FFF2-40B4-BE49-F238E27FC236}">
                <a16:creationId xmlns:a16="http://schemas.microsoft.com/office/drawing/2014/main" id="{CF9C874C-DEA0-04C9-6514-174384E39D26}"/>
              </a:ext>
            </a:extLst>
          </p:cNvPr>
          <p:cNvSpPr txBox="1"/>
          <p:nvPr/>
        </p:nvSpPr>
        <p:spPr>
          <a:xfrm>
            <a:off x="364843" y="5238495"/>
            <a:ext cx="11409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C00000"/>
                </a:solidFill>
                <a:latin typeface="Times New Roman" panose="02020603050405020304" pitchFamily="18" charset="0"/>
                <a:ea typeface="+mn-lt"/>
                <a:cs typeface="Times New Roman" panose="02020603050405020304" pitchFamily="18" charset="0"/>
              </a:rPr>
              <a:t>Final Selection:</a:t>
            </a:r>
            <a:r>
              <a:rPr lang="en-GB" dirty="0">
                <a:solidFill>
                  <a:srgbClr val="C00000"/>
                </a:solidFill>
                <a:latin typeface="Times New Roman" panose="02020603050405020304" pitchFamily="18" charset="0"/>
                <a:ea typeface="+mn-lt"/>
                <a:cs typeface="Times New Roman" panose="02020603050405020304" pitchFamily="18" charset="0"/>
              </a:rPr>
              <a:t> </a:t>
            </a:r>
            <a:r>
              <a:rPr lang="en-GB" b="1" dirty="0">
                <a:latin typeface="Times New Roman" panose="02020603050405020304" pitchFamily="18" charset="0"/>
                <a:ea typeface="+mn-lt"/>
                <a:cs typeface="Times New Roman" panose="02020603050405020304" pitchFamily="18" charset="0"/>
              </a:rPr>
              <a:t>ARIMA , </a:t>
            </a:r>
            <a:r>
              <a:rPr lang="en-GB" dirty="0">
                <a:latin typeface="Times New Roman" panose="02020603050405020304" pitchFamily="18" charset="0"/>
                <a:ea typeface="+mn-lt"/>
                <a:cs typeface="Times New Roman" panose="02020603050405020304" pitchFamily="18" charset="0"/>
              </a:rPr>
              <a:t>because of its ability to handle time-series dependencies effectively.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87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D3601-06C8-972C-0BAD-2297FB43486F}"/>
              </a:ext>
            </a:extLst>
          </p:cNvPr>
          <p:cNvSpPr>
            <a:spLocks noGrp="1"/>
          </p:cNvSpPr>
          <p:nvPr>
            <p:ph type="title"/>
          </p:nvPr>
        </p:nvSpPr>
        <p:spPr>
          <a:xfrm>
            <a:off x="717926" y="1005786"/>
            <a:ext cx="10571998" cy="970450"/>
          </a:xfrm>
        </p:spPr>
        <p:txBody>
          <a:bodyPr/>
          <a:lstStyle/>
          <a:p>
            <a:r>
              <a:rPr lang="en-GB" sz="5400" dirty="0">
                <a:solidFill>
                  <a:schemeClr val="tx1"/>
                </a:solidFill>
              </a:rPr>
              <a:t>MODEL COMPARISON :</a:t>
            </a:r>
          </a:p>
        </p:txBody>
      </p:sp>
      <p:sp>
        <p:nvSpPr>
          <p:cNvPr id="4" name="Text Placeholder 3">
            <a:extLst>
              <a:ext uri="{FF2B5EF4-FFF2-40B4-BE49-F238E27FC236}">
                <a16:creationId xmlns:a16="http://schemas.microsoft.com/office/drawing/2014/main" id="{766B3716-9433-37E6-3E6D-DE33D0959F31}"/>
              </a:ext>
            </a:extLst>
          </p:cNvPr>
          <p:cNvSpPr>
            <a:spLocks noGrp="1"/>
          </p:cNvSpPr>
          <p:nvPr>
            <p:ph type="body" idx="1"/>
          </p:nvPr>
        </p:nvSpPr>
        <p:spPr>
          <a:xfrm>
            <a:off x="814069" y="2375554"/>
            <a:ext cx="5473610" cy="498131"/>
          </a:xfrm>
        </p:spPr>
        <p:txBody>
          <a:bodyPr>
            <a:normAutofit fontScale="85000" lnSpcReduction="10000"/>
          </a:bodyPr>
          <a:lstStyle/>
          <a:p>
            <a:r>
              <a:rPr lang="en-IN" b="1" dirty="0">
                <a:latin typeface="Calibri" panose="020F0502020204030204" pitchFamily="34" charset="0"/>
                <a:ea typeface="Calibri" panose="020F0502020204030204" pitchFamily="34" charset="0"/>
                <a:cs typeface="Calibri" panose="020F0502020204030204" pitchFamily="34" charset="0"/>
              </a:rPr>
              <a:t>MEAN ABSOLUTE ERROR (MAE) COMPARISON :</a:t>
            </a:r>
          </a:p>
        </p:txBody>
      </p:sp>
      <p:pic>
        <p:nvPicPr>
          <p:cNvPr id="5" name="Content Placeholder 4" descr="A graph of error&#10;&#10;AI-generated content may be incorrect.">
            <a:extLst>
              <a:ext uri="{FF2B5EF4-FFF2-40B4-BE49-F238E27FC236}">
                <a16:creationId xmlns:a16="http://schemas.microsoft.com/office/drawing/2014/main" id="{FB9E4D16-9669-D29E-1511-3CB32DC032F2}"/>
              </a:ext>
            </a:extLst>
          </p:cNvPr>
          <p:cNvPicPr>
            <a:picLocks noGrp="1" noChangeAspect="1"/>
          </p:cNvPicPr>
          <p:nvPr>
            <p:ph sz="half" idx="2"/>
          </p:nvPr>
        </p:nvPicPr>
        <p:blipFill>
          <a:blip r:embed="rId2"/>
          <a:stretch>
            <a:fillRect/>
          </a:stretch>
        </p:blipFill>
        <p:spPr>
          <a:xfrm>
            <a:off x="717926" y="3069656"/>
            <a:ext cx="5157787" cy="2555425"/>
          </a:xfrm>
        </p:spPr>
      </p:pic>
      <p:sp>
        <p:nvSpPr>
          <p:cNvPr id="7" name="Text Placeholder 6">
            <a:extLst>
              <a:ext uri="{FF2B5EF4-FFF2-40B4-BE49-F238E27FC236}">
                <a16:creationId xmlns:a16="http://schemas.microsoft.com/office/drawing/2014/main" id="{E77F9AA0-2F72-31D1-BD41-1E87305062DE}"/>
              </a:ext>
            </a:extLst>
          </p:cNvPr>
          <p:cNvSpPr>
            <a:spLocks noGrp="1"/>
          </p:cNvSpPr>
          <p:nvPr>
            <p:ph type="body" sz="quarter" idx="3"/>
          </p:nvPr>
        </p:nvSpPr>
        <p:spPr>
          <a:xfrm>
            <a:off x="6508445" y="2296166"/>
            <a:ext cx="5194583" cy="576262"/>
          </a:xfrm>
        </p:spPr>
        <p:txBody>
          <a:bodyPr>
            <a:normAutofit fontScale="85000" lnSpcReduction="10000"/>
          </a:bodyPr>
          <a:lstStyle/>
          <a:p>
            <a:r>
              <a:rPr lang="en-IN" b="1" dirty="0">
                <a:latin typeface="Calibri" panose="020F0502020204030204" pitchFamily="34" charset="0"/>
                <a:ea typeface="Calibri" panose="020F0502020204030204" pitchFamily="34" charset="0"/>
                <a:cs typeface="Calibri" panose="020F0502020204030204" pitchFamily="34" charset="0"/>
              </a:rPr>
              <a:t>R^2 SCORE COMPARISON :</a:t>
            </a:r>
          </a:p>
        </p:txBody>
      </p:sp>
      <p:pic>
        <p:nvPicPr>
          <p:cNvPr id="9" name="Content Placeholder 8">
            <a:extLst>
              <a:ext uri="{FF2B5EF4-FFF2-40B4-BE49-F238E27FC236}">
                <a16:creationId xmlns:a16="http://schemas.microsoft.com/office/drawing/2014/main" id="{74AF4169-8024-083F-8BB1-D5D9C4A7BB79}"/>
              </a:ext>
            </a:extLst>
          </p:cNvPr>
          <p:cNvPicPr>
            <a:picLocks noGrp="1" noChangeAspect="1"/>
          </p:cNvPicPr>
          <p:nvPr>
            <p:ph sz="quarter" idx="4"/>
          </p:nvPr>
        </p:nvPicPr>
        <p:blipFill>
          <a:blip r:embed="rId3"/>
          <a:stretch>
            <a:fillRect/>
          </a:stretch>
        </p:blipFill>
        <p:spPr>
          <a:xfrm>
            <a:off x="6172200" y="3063364"/>
            <a:ext cx="5183188" cy="2568010"/>
          </a:xfrm>
          <a:prstGeom prst="rect">
            <a:avLst/>
          </a:prstGeom>
        </p:spPr>
      </p:pic>
    </p:spTree>
    <p:extLst>
      <p:ext uri="{BB962C8B-B14F-4D97-AF65-F5344CB8AC3E}">
        <p14:creationId xmlns:p14="http://schemas.microsoft.com/office/powerpoint/2010/main" val="14537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4E92F-09F8-3F3A-61A1-0DC228AA42EE}"/>
              </a:ext>
            </a:extLst>
          </p:cNvPr>
          <p:cNvSpPr>
            <a:spLocks noGrp="1"/>
          </p:cNvSpPr>
          <p:nvPr>
            <p:ph type="title"/>
          </p:nvPr>
        </p:nvSpPr>
        <p:spPr>
          <a:xfrm>
            <a:off x="451514" y="1438674"/>
            <a:ext cx="11582401" cy="792843"/>
          </a:xfrm>
        </p:spPr>
        <p:txBody>
          <a:bodyPr/>
          <a:lstStyle/>
          <a:p>
            <a:r>
              <a:rPr lang="en-GB" sz="5400" dirty="0">
                <a:solidFill>
                  <a:schemeClr val="tx1"/>
                </a:solidFill>
              </a:rPr>
              <a:t>POWER BI INTEGRATION :</a:t>
            </a:r>
            <a:endParaRPr lang="en-US" sz="5400" dirty="0">
              <a:solidFill>
                <a:schemeClr val="tx1"/>
              </a:solidFill>
            </a:endParaRPr>
          </a:p>
        </p:txBody>
      </p:sp>
      <p:sp>
        <p:nvSpPr>
          <p:cNvPr id="5" name="Content Placeholder 4">
            <a:extLst>
              <a:ext uri="{FF2B5EF4-FFF2-40B4-BE49-F238E27FC236}">
                <a16:creationId xmlns:a16="http://schemas.microsoft.com/office/drawing/2014/main" id="{18D55AA8-B8BF-F2A3-3AAD-5C03D955693F}"/>
              </a:ext>
            </a:extLst>
          </p:cNvPr>
          <p:cNvSpPr>
            <a:spLocks noGrp="1"/>
          </p:cNvSpPr>
          <p:nvPr>
            <p:ph idx="1"/>
          </p:nvPr>
        </p:nvSpPr>
        <p:spPr>
          <a:xfrm>
            <a:off x="451514" y="2524676"/>
            <a:ext cx="10554574" cy="3636511"/>
          </a:xfrm>
        </p:spPr>
        <p:txBody>
          <a:bodyPr vert="horz" lIns="91440" tIns="45720" rIns="91440" bIns="45720" rtlCol="0" anchor="t">
            <a:normAutofit/>
          </a:bodyPr>
          <a:lstStyle/>
          <a:p>
            <a:r>
              <a:rPr lang="en-GB" sz="2000" b="1" dirty="0">
                <a:solidFill>
                  <a:srgbClr val="C00000"/>
                </a:solidFill>
                <a:latin typeface="Calibri" panose="020F0502020204030204" pitchFamily="34" charset="0"/>
                <a:ea typeface="Calibri" panose="020F0502020204030204" pitchFamily="34" charset="0"/>
                <a:cs typeface="Calibri" panose="020F0502020204030204" pitchFamily="34" charset="0"/>
              </a:rPr>
              <a:t>Objective:</a:t>
            </a:r>
            <a:r>
              <a:rPr lang="en-GB"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Transform forecast data into </a:t>
            </a:r>
            <a:r>
              <a:rPr lang="en-GB" sz="2000" b="1" dirty="0">
                <a:latin typeface="Calibri" panose="020F0502020204030204" pitchFamily="34" charset="0"/>
                <a:ea typeface="Calibri" panose="020F0502020204030204" pitchFamily="34" charset="0"/>
                <a:cs typeface="Calibri" panose="020F0502020204030204" pitchFamily="34" charset="0"/>
              </a:rPr>
              <a:t>interactive dashboards</a:t>
            </a:r>
            <a:r>
              <a:rPr lang="en-GB" sz="2000" dirty="0">
                <a:latin typeface="Calibri" panose="020F0502020204030204" pitchFamily="34" charset="0"/>
                <a:ea typeface="Calibri" panose="020F0502020204030204" pitchFamily="34" charset="0"/>
                <a:cs typeface="Calibri" panose="020F0502020204030204" pitchFamily="34" charset="0"/>
              </a:rPr>
              <a:t>.</a:t>
            </a:r>
          </a:p>
          <a:p>
            <a:r>
              <a:rPr lang="en-GB" sz="2000" b="1" dirty="0">
                <a:solidFill>
                  <a:srgbClr val="C00000"/>
                </a:solidFill>
                <a:latin typeface="Calibri" panose="020F0502020204030204" pitchFamily="34" charset="0"/>
                <a:ea typeface="Calibri" panose="020F0502020204030204" pitchFamily="34" charset="0"/>
                <a:cs typeface="Calibri" panose="020F0502020204030204" pitchFamily="34" charset="0"/>
              </a:rPr>
              <a:t>Steps Taken:</a:t>
            </a:r>
            <a:endParaRPr lang="en-GB" sz="2000"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lvl="1"/>
            <a:r>
              <a:rPr lang="en-US" sz="2000" dirty="0">
                <a:latin typeface="Calibri" panose="020F0502020204030204" pitchFamily="34" charset="0"/>
                <a:ea typeface="Calibri" panose="020F0502020204030204" pitchFamily="34" charset="0"/>
                <a:cs typeface="Calibri" panose="020F0502020204030204" pitchFamily="34" charset="0"/>
              </a:rPr>
              <a:t>Integrated forecasted and historical student data into dynamic Power BI dashboards.</a:t>
            </a:r>
          </a:p>
          <a:p>
            <a:pPr lvl="1"/>
            <a:r>
              <a:rPr lang="en-US" sz="2000" dirty="0">
                <a:latin typeface="Calibri" panose="020F0502020204030204" pitchFamily="34" charset="0"/>
                <a:ea typeface="Calibri" panose="020F0502020204030204" pitchFamily="34" charset="0"/>
                <a:cs typeface="Calibri" panose="020F0502020204030204" pitchFamily="34" charset="0"/>
              </a:rPr>
              <a:t>Enabled interactive filtering using slicers (year, academic type, region, etc.).</a:t>
            </a:r>
          </a:p>
          <a:p>
            <a:pPr lvl="1"/>
            <a:r>
              <a:rPr lang="en-US" sz="2000" dirty="0">
                <a:latin typeface="Calibri" panose="020F0502020204030204" pitchFamily="34" charset="0"/>
                <a:ea typeface="Calibri" panose="020F0502020204030204" pitchFamily="34" charset="0"/>
                <a:cs typeface="Calibri" panose="020F0502020204030204" pitchFamily="34" charset="0"/>
              </a:rPr>
              <a:t>Visualized ML model outputs to support data-driven insights.</a:t>
            </a:r>
          </a:p>
          <a:p>
            <a:pPr lvl="1"/>
            <a:r>
              <a:rPr lang="en-US" sz="2000" dirty="0">
                <a:latin typeface="Calibri" panose="020F0502020204030204" pitchFamily="34" charset="0"/>
                <a:ea typeface="Calibri" panose="020F0502020204030204" pitchFamily="34" charset="0"/>
                <a:cs typeface="Calibri" panose="020F0502020204030204" pitchFamily="34" charset="0"/>
              </a:rPr>
              <a:t>Designed intuitive dashboards like Academic Overview, Forecast Trends, and Student Status.</a:t>
            </a:r>
          </a:p>
          <a:p>
            <a:pPr lvl="1"/>
            <a:r>
              <a:rPr lang="en-US" sz="2000" dirty="0">
                <a:latin typeface="Calibri" panose="020F0502020204030204" pitchFamily="34" charset="0"/>
                <a:ea typeface="Calibri" panose="020F0502020204030204" pitchFamily="34" charset="0"/>
                <a:cs typeface="Calibri" panose="020F0502020204030204" pitchFamily="34" charset="0"/>
              </a:rPr>
              <a:t>Improved decision-making through clear, user-friendly visual storytelling.</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58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E82E5-49F4-53A5-F466-EA0034979D59}"/>
              </a:ext>
            </a:extLst>
          </p:cNvPr>
          <p:cNvSpPr>
            <a:spLocks noGrp="1"/>
          </p:cNvSpPr>
          <p:nvPr>
            <p:ph type="title"/>
          </p:nvPr>
        </p:nvSpPr>
        <p:spPr>
          <a:xfrm>
            <a:off x="609599" y="442560"/>
            <a:ext cx="11582401" cy="792843"/>
          </a:xfrm>
        </p:spPr>
        <p:txBody>
          <a:bodyPr/>
          <a:lstStyle/>
          <a:p>
            <a:r>
              <a:rPr lang="en-IN" sz="2400" dirty="0">
                <a:solidFill>
                  <a:schemeClr val="tx1"/>
                </a:solidFill>
              </a:rPr>
              <a:t>POWER BI DASHBOARDS :</a:t>
            </a:r>
          </a:p>
        </p:txBody>
      </p:sp>
      <p:pic>
        <p:nvPicPr>
          <p:cNvPr id="6" name="Picture 5">
            <a:extLst>
              <a:ext uri="{FF2B5EF4-FFF2-40B4-BE49-F238E27FC236}">
                <a16:creationId xmlns:a16="http://schemas.microsoft.com/office/drawing/2014/main" id="{8888C1A8-F804-201B-7AAD-22130284B40F}"/>
              </a:ext>
            </a:extLst>
          </p:cNvPr>
          <p:cNvPicPr>
            <a:picLocks noChangeAspect="1"/>
          </p:cNvPicPr>
          <p:nvPr/>
        </p:nvPicPr>
        <p:blipFill>
          <a:blip r:embed="rId2"/>
          <a:stretch>
            <a:fillRect/>
          </a:stretch>
        </p:blipFill>
        <p:spPr>
          <a:xfrm>
            <a:off x="721785" y="1235403"/>
            <a:ext cx="4660922" cy="2561218"/>
          </a:xfrm>
          <a:prstGeom prst="rect">
            <a:avLst/>
          </a:prstGeom>
        </p:spPr>
      </p:pic>
      <p:pic>
        <p:nvPicPr>
          <p:cNvPr id="8" name="Picture 7">
            <a:extLst>
              <a:ext uri="{FF2B5EF4-FFF2-40B4-BE49-F238E27FC236}">
                <a16:creationId xmlns:a16="http://schemas.microsoft.com/office/drawing/2014/main" id="{10F48EC3-FE33-639F-F325-9A008544F0C7}"/>
              </a:ext>
            </a:extLst>
          </p:cNvPr>
          <p:cNvPicPr>
            <a:picLocks noChangeAspect="1"/>
          </p:cNvPicPr>
          <p:nvPr/>
        </p:nvPicPr>
        <p:blipFill>
          <a:blip r:embed="rId3"/>
          <a:stretch>
            <a:fillRect/>
          </a:stretch>
        </p:blipFill>
        <p:spPr>
          <a:xfrm>
            <a:off x="6095999" y="1235403"/>
            <a:ext cx="4698510" cy="2561218"/>
          </a:xfrm>
          <a:prstGeom prst="rect">
            <a:avLst/>
          </a:prstGeom>
        </p:spPr>
      </p:pic>
      <p:pic>
        <p:nvPicPr>
          <p:cNvPr id="10" name="Picture 9">
            <a:extLst>
              <a:ext uri="{FF2B5EF4-FFF2-40B4-BE49-F238E27FC236}">
                <a16:creationId xmlns:a16="http://schemas.microsoft.com/office/drawing/2014/main" id="{F0181FB8-7E10-88FD-E6D5-DAE7E95C24BA}"/>
              </a:ext>
            </a:extLst>
          </p:cNvPr>
          <p:cNvPicPr>
            <a:picLocks noChangeAspect="1"/>
          </p:cNvPicPr>
          <p:nvPr/>
        </p:nvPicPr>
        <p:blipFill>
          <a:blip r:embed="rId4"/>
          <a:stretch>
            <a:fillRect/>
          </a:stretch>
        </p:blipFill>
        <p:spPr>
          <a:xfrm>
            <a:off x="721785" y="4112537"/>
            <a:ext cx="4660922" cy="2582736"/>
          </a:xfrm>
          <a:prstGeom prst="rect">
            <a:avLst/>
          </a:prstGeom>
        </p:spPr>
      </p:pic>
      <p:pic>
        <p:nvPicPr>
          <p:cNvPr id="12" name="Picture 11">
            <a:extLst>
              <a:ext uri="{FF2B5EF4-FFF2-40B4-BE49-F238E27FC236}">
                <a16:creationId xmlns:a16="http://schemas.microsoft.com/office/drawing/2014/main" id="{42D923B3-3F67-ACBC-EDC0-2BB96DCB9883}"/>
              </a:ext>
            </a:extLst>
          </p:cNvPr>
          <p:cNvPicPr>
            <a:picLocks noChangeAspect="1"/>
          </p:cNvPicPr>
          <p:nvPr/>
        </p:nvPicPr>
        <p:blipFill>
          <a:blip r:embed="rId5"/>
          <a:stretch>
            <a:fillRect/>
          </a:stretch>
        </p:blipFill>
        <p:spPr>
          <a:xfrm>
            <a:off x="6095999" y="4037123"/>
            <a:ext cx="4727842" cy="2582736"/>
          </a:xfrm>
          <a:prstGeom prst="rect">
            <a:avLst/>
          </a:prstGeom>
        </p:spPr>
      </p:pic>
    </p:spTree>
    <p:extLst>
      <p:ext uri="{BB962C8B-B14F-4D97-AF65-F5344CB8AC3E}">
        <p14:creationId xmlns:p14="http://schemas.microsoft.com/office/powerpoint/2010/main" val="122417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89A3-671B-2885-5397-F4E6D8FA50D4}"/>
              </a:ext>
            </a:extLst>
          </p:cNvPr>
          <p:cNvSpPr>
            <a:spLocks noGrp="1"/>
          </p:cNvSpPr>
          <p:nvPr>
            <p:ph type="title"/>
          </p:nvPr>
        </p:nvSpPr>
        <p:spPr>
          <a:xfrm>
            <a:off x="377072" y="1193576"/>
            <a:ext cx="11582401" cy="792843"/>
          </a:xfrm>
        </p:spPr>
        <p:txBody>
          <a:bodyPr/>
          <a:lstStyle/>
          <a:p>
            <a:r>
              <a:rPr lang="en-IN" dirty="0"/>
              <a:t>FINAL M.V.P. (</a:t>
            </a:r>
            <a:r>
              <a:rPr lang="en-IN" dirty="0" err="1"/>
              <a:t>EduPredict</a:t>
            </a:r>
            <a:r>
              <a:rPr lang="en-IN" dirty="0"/>
              <a:t> Platform)</a:t>
            </a:r>
          </a:p>
        </p:txBody>
      </p:sp>
      <p:sp>
        <p:nvSpPr>
          <p:cNvPr id="3" name="Rectangle 1">
            <a:extLst>
              <a:ext uri="{FF2B5EF4-FFF2-40B4-BE49-F238E27FC236}">
                <a16:creationId xmlns:a16="http://schemas.microsoft.com/office/drawing/2014/main" id="{B800729E-030B-A802-EFD1-C48E21EB5B30}"/>
              </a:ext>
            </a:extLst>
          </p:cNvPr>
          <p:cNvSpPr>
            <a:spLocks noChangeArrowheads="1"/>
          </p:cNvSpPr>
          <p:nvPr/>
        </p:nvSpPr>
        <p:spPr bwMode="auto">
          <a:xfrm>
            <a:off x="377072" y="2158247"/>
            <a:ext cx="1119904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EduPredict</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is a dynamic platform designed to forecast international student enrollment trends using machine learning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Users can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upload forecast CSV files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directly through a simple "Upload &amp; Explore" page to generate real-time summaries.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home page</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showcases key insights like latest upload date, total forecasted students, and top contributing countries.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 interactive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forecast preview graph</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allows users to instantly visualize enrollment trends after uploading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platform is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powered by SARIMAX forecasting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providing institutions with easy-to-use, insightful, and scalable enrollment predictions.</a:t>
            </a:r>
          </a:p>
        </p:txBody>
      </p:sp>
    </p:spTree>
    <p:extLst>
      <p:ext uri="{BB962C8B-B14F-4D97-AF65-F5344CB8AC3E}">
        <p14:creationId xmlns:p14="http://schemas.microsoft.com/office/powerpoint/2010/main" val="1139667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57B2-C962-2210-2E6B-B5E37BE2F28B}"/>
              </a:ext>
            </a:extLst>
          </p:cNvPr>
          <p:cNvSpPr>
            <a:spLocks noGrp="1"/>
          </p:cNvSpPr>
          <p:nvPr>
            <p:ph type="title"/>
          </p:nvPr>
        </p:nvSpPr>
        <p:spPr/>
        <p:txBody>
          <a:bodyPr/>
          <a:lstStyle/>
          <a:p>
            <a:r>
              <a:rPr lang="en-IN" dirty="0"/>
              <a:t>FINAL M.V.P.</a:t>
            </a:r>
          </a:p>
        </p:txBody>
      </p:sp>
      <p:pic>
        <p:nvPicPr>
          <p:cNvPr id="4" name="Picture 3">
            <a:extLst>
              <a:ext uri="{FF2B5EF4-FFF2-40B4-BE49-F238E27FC236}">
                <a16:creationId xmlns:a16="http://schemas.microsoft.com/office/drawing/2014/main" id="{14BC10E7-E23C-F990-B8F8-B0187B29E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207" y="3914990"/>
            <a:ext cx="5301554" cy="2371602"/>
          </a:xfrm>
          <a:prstGeom prst="rect">
            <a:avLst/>
          </a:prstGeom>
        </p:spPr>
      </p:pic>
      <p:pic>
        <p:nvPicPr>
          <p:cNvPr id="6" name="Picture 5">
            <a:extLst>
              <a:ext uri="{FF2B5EF4-FFF2-40B4-BE49-F238E27FC236}">
                <a16:creationId xmlns:a16="http://schemas.microsoft.com/office/drawing/2014/main" id="{E88E611B-54AA-C070-10EB-9701575DF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27" y="1297768"/>
            <a:ext cx="5073760" cy="2274991"/>
          </a:xfrm>
          <a:prstGeom prst="rect">
            <a:avLst/>
          </a:prstGeom>
        </p:spPr>
      </p:pic>
      <p:pic>
        <p:nvPicPr>
          <p:cNvPr id="8" name="Picture 7">
            <a:extLst>
              <a:ext uri="{FF2B5EF4-FFF2-40B4-BE49-F238E27FC236}">
                <a16:creationId xmlns:a16="http://schemas.microsoft.com/office/drawing/2014/main" id="{5A3DE7FC-F041-5FF8-282B-79509C06C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615" y="1297768"/>
            <a:ext cx="5082933" cy="2274990"/>
          </a:xfrm>
          <a:prstGeom prst="rect">
            <a:avLst/>
          </a:prstGeom>
        </p:spPr>
      </p:pic>
    </p:spTree>
    <p:extLst>
      <p:ext uri="{BB962C8B-B14F-4D97-AF65-F5344CB8AC3E}">
        <p14:creationId xmlns:p14="http://schemas.microsoft.com/office/powerpoint/2010/main" val="555621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20B48-BA58-FDFC-884E-C4F6F7A3B7BD}"/>
              </a:ext>
            </a:extLst>
          </p:cNvPr>
          <p:cNvSpPr>
            <a:spLocks noGrp="1"/>
          </p:cNvSpPr>
          <p:nvPr>
            <p:ph type="title"/>
          </p:nvPr>
        </p:nvSpPr>
        <p:spPr/>
        <p:txBody>
          <a:bodyPr/>
          <a:lstStyle/>
          <a:p>
            <a:endParaRPr lang="en-IN"/>
          </a:p>
        </p:txBody>
      </p:sp>
      <p:sp>
        <p:nvSpPr>
          <p:cNvPr id="2" name="Slide Number Placeholder 1">
            <a:extLst>
              <a:ext uri="{FF2B5EF4-FFF2-40B4-BE49-F238E27FC236}">
                <a16:creationId xmlns:a16="http://schemas.microsoft.com/office/drawing/2014/main" id="{54906FC3-3D69-AD00-C350-EA90685BF861}"/>
              </a:ext>
            </a:extLst>
          </p:cNvPr>
          <p:cNvSpPr>
            <a:spLocks noGrp="1"/>
          </p:cNvSpPr>
          <p:nvPr>
            <p:ph type="sldNum" sz="quarter" idx="4294967295"/>
          </p:nvPr>
        </p:nvSpPr>
        <p:spPr>
          <a:xfrm>
            <a:off x="9448800" y="6356350"/>
            <a:ext cx="2743200" cy="365125"/>
          </a:xfrm>
          <a:prstGeom prst="rect">
            <a:avLst/>
          </a:prstGeom>
        </p:spPr>
        <p:txBody>
          <a:bodyPr/>
          <a:lstStyle/>
          <a:p>
            <a:fld id="{D57F1E4F-1CFF-5643-939E-217C01CDF565}" type="slidenum">
              <a:rPr lang="en-US" smtClean="0"/>
              <a:pPr/>
              <a:t>28</a:t>
            </a:fld>
            <a:endParaRPr lang="en-US" dirty="0"/>
          </a:p>
        </p:txBody>
      </p:sp>
      <p:graphicFrame>
        <p:nvGraphicFramePr>
          <p:cNvPr id="4" name="Table 3">
            <a:extLst>
              <a:ext uri="{FF2B5EF4-FFF2-40B4-BE49-F238E27FC236}">
                <a16:creationId xmlns:a16="http://schemas.microsoft.com/office/drawing/2014/main" id="{29A80DE5-B934-5C46-D7FF-77024F8E475B}"/>
              </a:ext>
            </a:extLst>
          </p:cNvPr>
          <p:cNvGraphicFramePr>
            <a:graphicFrameLocks noGrp="1"/>
          </p:cNvGraphicFramePr>
          <p:nvPr>
            <p:extLst>
              <p:ext uri="{D42A27DB-BD31-4B8C-83A1-F6EECF244321}">
                <p14:modId xmlns:p14="http://schemas.microsoft.com/office/powerpoint/2010/main" val="2560607277"/>
              </p:ext>
            </p:extLst>
          </p:nvPr>
        </p:nvGraphicFramePr>
        <p:xfrm>
          <a:off x="344600" y="568836"/>
          <a:ext cx="11514319" cy="5959540"/>
        </p:xfrm>
        <a:graphic>
          <a:graphicData uri="http://schemas.openxmlformats.org/drawingml/2006/table">
            <a:tbl>
              <a:tblPr firstRow="1" bandRow="1">
                <a:tableStyleId>{5C22544A-7EE6-4342-B048-85BDC9FD1C3A}</a:tableStyleId>
              </a:tblPr>
              <a:tblGrid>
                <a:gridCol w="3146270">
                  <a:extLst>
                    <a:ext uri="{9D8B030D-6E8A-4147-A177-3AD203B41FA5}">
                      <a16:colId xmlns:a16="http://schemas.microsoft.com/office/drawing/2014/main" val="318510029"/>
                    </a:ext>
                  </a:extLst>
                </a:gridCol>
                <a:gridCol w="8368049">
                  <a:extLst>
                    <a:ext uri="{9D8B030D-6E8A-4147-A177-3AD203B41FA5}">
                      <a16:colId xmlns:a16="http://schemas.microsoft.com/office/drawing/2014/main" val="2124694564"/>
                    </a:ext>
                  </a:extLst>
                </a:gridCol>
              </a:tblGrid>
              <a:tr h="534100">
                <a:tc>
                  <a:txBody>
                    <a:bodyPr/>
                    <a:lstStyle/>
                    <a:p>
                      <a:pPr algn="ctr"/>
                      <a:r>
                        <a:rPr lang="en-IN" sz="2400" dirty="0">
                          <a:solidFill>
                            <a:schemeClr val="bg1"/>
                          </a:solidFill>
                        </a:rPr>
                        <a:t>TEAM MEMBER</a:t>
                      </a:r>
                    </a:p>
                  </a:txBody>
                  <a:tcPr/>
                </a:tc>
                <a:tc>
                  <a:txBody>
                    <a:bodyPr/>
                    <a:lstStyle/>
                    <a:p>
                      <a:r>
                        <a:rPr lang="en-IN" sz="2400" dirty="0">
                          <a:solidFill>
                            <a:schemeClr val="bg1"/>
                          </a:solidFill>
                        </a:rPr>
                        <a:t>CONTRIBUTION</a:t>
                      </a:r>
                    </a:p>
                  </a:txBody>
                  <a:tcPr/>
                </a:tc>
                <a:extLst>
                  <a:ext uri="{0D108BD9-81ED-4DB2-BD59-A6C34878D82A}">
                    <a16:rowId xmlns:a16="http://schemas.microsoft.com/office/drawing/2014/main" val="1582437164"/>
                  </a:ext>
                </a:extLst>
              </a:tr>
              <a:tr h="809710">
                <a:tc>
                  <a:txBody>
                    <a:bodyPr/>
                    <a:lstStyle/>
                    <a:p>
                      <a:r>
                        <a:rPr lang="en-US" sz="2000" b="1" dirty="0">
                          <a:latin typeface="Calibri" panose="020F0502020204030204" pitchFamily="34" charset="0"/>
                          <a:ea typeface="Calibri" panose="020F0502020204030204" pitchFamily="34" charset="0"/>
                          <a:cs typeface="Calibri" panose="020F0502020204030204" pitchFamily="34" charset="0"/>
                        </a:rPr>
                        <a:t>PRIYANKA</a:t>
                      </a:r>
                    </a:p>
                    <a:p>
                      <a:r>
                        <a:rPr lang="en-US" sz="1600" dirty="0">
                          <a:latin typeface="Calibri" panose="020F0502020204030204" pitchFamily="34" charset="0"/>
                          <a:ea typeface="Calibri" panose="020F0502020204030204" pitchFamily="34" charset="0"/>
                          <a:cs typeface="Calibri" panose="020F0502020204030204" pitchFamily="34" charset="0"/>
                        </a:rPr>
                        <a:t>Data Engineer (Team Lead)</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Led the overall project, managed timelines, and ensured data integration into Power BI.</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Supervised forecasting with ARIMA and delivered final presentation insights.</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Provided strong leadership in decision-making and guided the team across milestones.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91761663"/>
                  </a:ext>
                </a:extLst>
              </a:tr>
              <a:tr h="809710">
                <a:tc>
                  <a: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SANTOSH</a:t>
                      </a:r>
                    </a:p>
                    <a:p>
                      <a:r>
                        <a:rPr lang="en-IN" sz="1600" dirty="0">
                          <a:latin typeface="Calibri" panose="020F0502020204030204" pitchFamily="34" charset="0"/>
                          <a:ea typeface="Calibri" panose="020F0502020204030204" pitchFamily="34" charset="0"/>
                          <a:cs typeface="Calibri" panose="020F0502020204030204" pitchFamily="34" charset="0"/>
                        </a:rPr>
                        <a:t>Machine Learning Engineer</a:t>
                      </a:r>
                    </a:p>
                  </a:txBody>
                  <a:tcPr/>
                </a:tc>
                <a:tc>
                  <a:txBody>
                    <a:bodyPr/>
                    <a:lstStyle/>
                    <a:p>
                      <a:r>
                        <a:rPr lang="en-IN" sz="1600" dirty="0">
                          <a:latin typeface="Calibri" panose="020F0502020204030204" pitchFamily="34" charset="0"/>
                          <a:ea typeface="Calibri" panose="020F0502020204030204" pitchFamily="34" charset="0"/>
                          <a:cs typeface="Calibri" panose="020F0502020204030204" pitchFamily="34" charset="0"/>
                        </a:rPr>
                        <a:t>Developed and tuned forecasting models ( </a:t>
                      </a:r>
                      <a:r>
                        <a:rPr lang="en-IN" sz="1600" dirty="0" err="1">
                          <a:latin typeface="Calibri" panose="020F0502020204030204" pitchFamily="34" charset="0"/>
                          <a:ea typeface="Calibri" panose="020F0502020204030204" pitchFamily="34" charset="0"/>
                          <a:cs typeface="Calibri" panose="020F0502020204030204" pitchFamily="34" charset="0"/>
                        </a:rPr>
                        <a:t>XGBoost</a:t>
                      </a: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err="1">
                          <a:latin typeface="Calibri" panose="020F0502020204030204" pitchFamily="34" charset="0"/>
                          <a:ea typeface="Calibri" panose="020F0502020204030204" pitchFamily="34" charset="0"/>
                          <a:cs typeface="Calibri" panose="020F0502020204030204" pitchFamily="34" charset="0"/>
                        </a:rPr>
                        <a:t>CatBoost</a:t>
                      </a:r>
                      <a:r>
                        <a:rPr lang="en-IN" sz="1600" dirty="0">
                          <a:latin typeface="Calibri" panose="020F0502020204030204" pitchFamily="34" charset="0"/>
                          <a:ea typeface="Calibri" panose="020F0502020204030204" pitchFamily="34" charset="0"/>
                          <a:cs typeface="Calibri" panose="020F0502020204030204" pitchFamily="34" charset="0"/>
                        </a:rPr>
                        <a:t>), enhancing prediction accuracy.</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Assisted in model evaluation, integration into Power BI, and visualizing results effectively.</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Provided technical support for model optimization and hyperparameter tuning.</a:t>
                      </a:r>
                    </a:p>
                  </a:txBody>
                  <a:tcPr/>
                </a:tc>
                <a:extLst>
                  <a:ext uri="{0D108BD9-81ED-4DB2-BD59-A6C34878D82A}">
                    <a16:rowId xmlns:a16="http://schemas.microsoft.com/office/drawing/2014/main" val="97184423"/>
                  </a:ext>
                </a:extLst>
              </a:tr>
              <a:tr h="809710">
                <a:tc>
                  <a: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HARIKA</a:t>
                      </a:r>
                    </a:p>
                    <a:p>
                      <a:r>
                        <a:rPr lang="en-IN" sz="1600" dirty="0">
                          <a:latin typeface="Calibri" panose="020F0502020204030204" pitchFamily="34" charset="0"/>
                          <a:ea typeface="Calibri" panose="020F0502020204030204" pitchFamily="34" charset="0"/>
                          <a:cs typeface="Calibri" panose="020F0502020204030204" pitchFamily="34" charset="0"/>
                        </a:rPr>
                        <a:t>Data Engineer</a:t>
                      </a: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Processed and cleaned datasets, improving model consistency and performance.</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Prepared data transformations and supported the ML team with smooth pipeline integration. Contributed to PowerPoint summarization and resolved data issues during evaluation.</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68129017"/>
                  </a:ext>
                </a:extLst>
              </a:tr>
              <a:tr h="809710">
                <a:tc>
                  <a: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KRISHNA CHAITANYA </a:t>
                      </a:r>
                    </a:p>
                    <a:p>
                      <a:r>
                        <a:rPr lang="en-US" sz="1600" dirty="0">
                          <a:latin typeface="Calibri" panose="020F0502020204030204" pitchFamily="34" charset="0"/>
                          <a:ea typeface="Calibri" panose="020F0502020204030204" pitchFamily="34" charset="0"/>
                          <a:cs typeface="Calibri" panose="020F0502020204030204" pitchFamily="34" charset="0"/>
                        </a:rPr>
                        <a:t>Machine Learning Engineer</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Explored and evaluated multiple forecasting models, optimizing ARIMA through hyperparameter tuning. Collaborated with data engineers to process training data and assess model performance with accuracy metrics. Supported presentation development by providing insights on model limitations and effectiveness.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15429574"/>
                  </a:ext>
                </a:extLst>
              </a:tr>
              <a:tr h="809710">
                <a:tc>
                  <a: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SAI KRISHNA</a:t>
                      </a:r>
                    </a:p>
                    <a:p>
                      <a:r>
                        <a:rPr lang="en-IN" sz="1600" dirty="0">
                          <a:latin typeface="Calibri" panose="020F0502020204030204" pitchFamily="34" charset="0"/>
                          <a:ea typeface="Calibri" panose="020F0502020204030204" pitchFamily="34" charset="0"/>
                          <a:cs typeface="Calibri" panose="020F0502020204030204" pitchFamily="34" charset="0"/>
                        </a:rPr>
                        <a:t>Data Analyst</a:t>
                      </a: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Conducted exploratory data analysis (EDA) and provided statistical insights to support model selection and forecasting. Prepared comparative reports and assisted in feature engineering to improve model accuracy. Helped to interpret model outputs and contributed to final data-driven decisions.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70821741"/>
                  </a:ext>
                </a:extLst>
              </a:tr>
              <a:tr h="809710">
                <a:tc>
                  <a: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TEJA REDDY</a:t>
                      </a:r>
                    </a:p>
                    <a:p>
                      <a:r>
                        <a:rPr lang="en-IN" sz="1600" dirty="0">
                          <a:latin typeface="Calibri" panose="020F0502020204030204" pitchFamily="34" charset="0"/>
                          <a:ea typeface="Calibri" panose="020F0502020204030204" pitchFamily="34" charset="0"/>
                          <a:cs typeface="Calibri" panose="020F0502020204030204" pitchFamily="34" charset="0"/>
                        </a:rPr>
                        <a:t>Dashboard Developer</a:t>
                      </a: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Designed interactive Power BI dashboards to visualize model results and insights clearly.</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Enhanced dashboard usability and interactivity for a better user experience.</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Collaborated with the team to align visualizations with project goals and stakeholder feedback.</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1436295"/>
                  </a:ext>
                </a:extLst>
              </a:tr>
            </a:tbl>
          </a:graphicData>
        </a:graphic>
      </p:graphicFrame>
    </p:spTree>
    <p:extLst>
      <p:ext uri="{BB962C8B-B14F-4D97-AF65-F5344CB8AC3E}">
        <p14:creationId xmlns:p14="http://schemas.microsoft.com/office/powerpoint/2010/main" val="364163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5A54-58B4-6F63-6DE0-6037E3E1D47B}"/>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8DF15E6E-4365-772D-5604-A486CA94174D}"/>
              </a:ext>
            </a:extLst>
          </p:cNvPr>
          <p:cNvSpPr>
            <a:spLocks noGrp="1"/>
          </p:cNvSpPr>
          <p:nvPr>
            <p:ph type="subTitle" idx="1"/>
          </p:nvPr>
        </p:nvSpPr>
        <p:spPr/>
        <p:txBody>
          <a:bodyPr/>
          <a:lstStyle/>
          <a:p>
            <a:r>
              <a:rPr lang="en-IN" dirty="0"/>
              <a:t>TEAM 02</a:t>
            </a:r>
          </a:p>
        </p:txBody>
      </p:sp>
    </p:spTree>
    <p:extLst>
      <p:ext uri="{BB962C8B-B14F-4D97-AF65-F5344CB8AC3E}">
        <p14:creationId xmlns:p14="http://schemas.microsoft.com/office/powerpoint/2010/main" val="3688968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FB5502-C5CC-3388-1EEE-C9BF9118404C}"/>
              </a:ext>
            </a:extLst>
          </p:cNvPr>
          <p:cNvSpPr>
            <a:spLocks noGrp="1"/>
          </p:cNvSpPr>
          <p:nvPr>
            <p:ph type="title"/>
          </p:nvPr>
        </p:nvSpPr>
        <p:spPr>
          <a:xfrm>
            <a:off x="304798" y="983551"/>
            <a:ext cx="11582401" cy="792843"/>
          </a:xfrm>
        </p:spPr>
        <p:txBody>
          <a:bodyPr/>
          <a:lstStyle/>
          <a:p>
            <a:pPr algn="ctr"/>
            <a:r>
              <a:rPr lang="en-US" sz="2000" i="0" u="none" strike="noStrike" dirty="0">
                <a:solidFill>
                  <a:srgbClr val="FFC000"/>
                </a:solidFill>
                <a:effectLst/>
                <a:latin typeface="Times New Roman" panose="02020603050405020304" pitchFamily="18" charset="0"/>
              </a:rPr>
              <a:t>EDU PREDICT TOOL</a:t>
            </a:r>
            <a:r>
              <a:rPr lang="en-US" sz="2000" i="0" dirty="0">
                <a:solidFill>
                  <a:srgbClr val="FFC000"/>
                </a:solidFill>
                <a:effectLst/>
                <a:latin typeface="Times New Roman" panose="02020603050405020304" pitchFamily="18" charset="0"/>
              </a:rPr>
              <a:t>​</a:t>
            </a:r>
            <a:br>
              <a:rPr lang="en-US" sz="2000" i="0" dirty="0">
                <a:solidFill>
                  <a:srgbClr val="FFC000"/>
                </a:solidFill>
                <a:effectLst/>
                <a:latin typeface="Segoe UI" panose="020B0502040204020203" pitchFamily="34" charset="0"/>
              </a:rPr>
            </a:br>
            <a:r>
              <a:rPr lang="en-US" sz="2000" i="0" u="none" strike="noStrike" dirty="0">
                <a:solidFill>
                  <a:schemeClr val="tx1"/>
                </a:solidFill>
                <a:effectLst/>
                <a:latin typeface="Times New Roman" panose="02020603050405020304" pitchFamily="18" charset="0"/>
              </a:rPr>
              <a:t>PREDICTING ENROLLMENT TRENDS IN</a:t>
            </a:r>
            <a:r>
              <a:rPr lang="en-US" sz="2000" i="0" dirty="0">
                <a:solidFill>
                  <a:schemeClr val="tx1"/>
                </a:solidFill>
                <a:effectLst/>
                <a:latin typeface="Times New Roman" panose="02020603050405020304" pitchFamily="18" charset="0"/>
              </a:rPr>
              <a:t>​ </a:t>
            </a:r>
            <a:r>
              <a:rPr lang="en-US" sz="2000" i="0" u="none" strike="noStrike" dirty="0">
                <a:solidFill>
                  <a:schemeClr val="tx1"/>
                </a:solidFill>
                <a:effectLst/>
                <a:latin typeface="Times New Roman" panose="02020603050405020304" pitchFamily="18" charset="0"/>
              </a:rPr>
              <a:t>HIGHER EDUCATION IN THE USA</a:t>
            </a:r>
            <a:endParaRPr lang="en-IN" sz="2000" dirty="0">
              <a:solidFill>
                <a:schemeClr val="tx1"/>
              </a:solidFill>
            </a:endParaRPr>
          </a:p>
        </p:txBody>
      </p:sp>
      <p:sp>
        <p:nvSpPr>
          <p:cNvPr id="6" name="Rectangle 1">
            <a:extLst>
              <a:ext uri="{FF2B5EF4-FFF2-40B4-BE49-F238E27FC236}">
                <a16:creationId xmlns:a16="http://schemas.microsoft.com/office/drawing/2014/main" id="{A2220C0C-81CE-A5CE-C853-16DE47F855EC}"/>
              </a:ext>
            </a:extLst>
          </p:cNvPr>
          <p:cNvSpPr>
            <a:spLocks noGrp="1" noChangeArrowheads="1"/>
          </p:cNvSpPr>
          <p:nvPr>
            <p:ph idx="1"/>
          </p:nvPr>
        </p:nvSpPr>
        <p:spPr bwMode="auto">
          <a:xfrm>
            <a:off x="304801" y="2554419"/>
            <a:ext cx="1158239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000" b="1" i="0" u="none" strike="noStrike" cap="none" normalizeH="0" baseline="0" dirty="0">
                <a:ln>
                  <a:noFill/>
                </a:ln>
                <a:solidFill>
                  <a:srgbClr val="C00000"/>
                </a:solidFill>
                <a:effectLst/>
                <a:latin typeface="Calibri"/>
                <a:ea typeface="Calibri"/>
                <a:cs typeface="Calibri"/>
              </a:rPr>
              <a:t>Objective</a:t>
            </a:r>
            <a:r>
              <a:rPr kumimoji="0" lang="en-US" altLang="en-US" sz="2000" b="0" i="0" u="none" strike="noStrike" cap="none" normalizeH="0" baseline="0" dirty="0">
                <a:ln>
                  <a:noFill/>
                </a:ln>
                <a:solidFill>
                  <a:srgbClr val="C00000"/>
                </a:solidFill>
                <a:effectLst/>
                <a:latin typeface="Calibri"/>
                <a:ea typeface="Calibri"/>
                <a:cs typeface="Calibri"/>
              </a:rPr>
              <a:t>: </a:t>
            </a:r>
            <a:r>
              <a:rPr kumimoji="0" lang="en-US" altLang="en-US" sz="2000" b="0" i="0" u="none" strike="noStrike" cap="none" normalizeH="0" baseline="0" dirty="0">
                <a:ln>
                  <a:noFill/>
                </a:ln>
                <a:effectLst/>
                <a:latin typeface="Calibri"/>
                <a:ea typeface="Calibri"/>
                <a:cs typeface="Calibri"/>
              </a:rPr>
              <a:t>Forecast enrollment trends for international students in U.S. higher education institutions using machine learning.</a:t>
            </a:r>
            <a:endParaRPr lang="en-US" altLang="en-US" sz="2000" b="0" i="0" u="none" strike="noStrike" cap="none" normalizeH="0" baseline="0" dirty="0">
              <a:ln>
                <a:noFill/>
              </a:ln>
              <a:solidFill>
                <a:schemeClr val="bg1"/>
              </a:solidFill>
              <a:effectLst/>
              <a:latin typeface="Calibri"/>
              <a:ea typeface="Calibri"/>
              <a:cs typeface="Calibri"/>
            </a:endParaRPr>
          </a:p>
          <a:p>
            <a:pPr eaLnBrk="0" fontAlgn="base" hangingPunct="0">
              <a:spcBef>
                <a:spcPct val="0"/>
              </a:spcBef>
              <a:spcAft>
                <a:spcPct val="0"/>
              </a:spcAft>
            </a:pPr>
            <a:r>
              <a:rPr kumimoji="0" lang="en-US" altLang="en-US" sz="2000" b="1" i="0" u="none" strike="noStrike" cap="none" normalizeH="0" baseline="0" dirty="0">
                <a:ln>
                  <a:noFill/>
                </a:ln>
                <a:solidFill>
                  <a:srgbClr val="C00000"/>
                </a:solidFill>
                <a:effectLst/>
                <a:latin typeface="Calibri"/>
                <a:ea typeface="Calibri"/>
                <a:cs typeface="Calibri"/>
              </a:rPr>
              <a:t>Final Product</a:t>
            </a:r>
            <a:r>
              <a:rPr kumimoji="0" lang="en-US" altLang="en-US" sz="2000" b="0" i="0" u="none" strike="noStrike" cap="none" normalizeH="0" baseline="0" dirty="0">
                <a:ln>
                  <a:noFill/>
                </a:ln>
                <a:solidFill>
                  <a:srgbClr val="C00000"/>
                </a:solidFill>
                <a:effectLst/>
                <a:latin typeface="Calibri"/>
                <a:ea typeface="Calibri"/>
                <a:cs typeface="Calibri"/>
              </a:rPr>
              <a:t>: </a:t>
            </a:r>
            <a:r>
              <a:rPr kumimoji="0" lang="en-US" altLang="en-US" sz="2000" b="0" i="0" u="none" strike="noStrike" cap="none" normalizeH="0" baseline="0" dirty="0">
                <a:ln>
                  <a:noFill/>
                </a:ln>
                <a:effectLst/>
                <a:latin typeface="Calibri"/>
                <a:ea typeface="Calibri"/>
                <a:cs typeface="Calibri"/>
              </a:rPr>
              <a:t>An interactive </a:t>
            </a:r>
            <a:r>
              <a:rPr kumimoji="0" lang="en-US" altLang="en-US" sz="2000" b="1" i="0" u="none" strike="noStrike" cap="none" normalizeH="0" baseline="0" dirty="0">
                <a:ln>
                  <a:noFill/>
                </a:ln>
                <a:effectLst/>
                <a:latin typeface="Calibri"/>
                <a:ea typeface="Calibri"/>
                <a:cs typeface="Calibri"/>
              </a:rPr>
              <a:t>Power BI dashboard</a:t>
            </a:r>
            <a:r>
              <a:rPr kumimoji="0" lang="en-US" altLang="en-US" sz="2000" b="0" i="0" u="none" strike="noStrike" cap="none" normalizeH="0" baseline="0" dirty="0">
                <a:ln>
                  <a:noFill/>
                </a:ln>
                <a:effectLst/>
                <a:latin typeface="Calibri"/>
                <a:ea typeface="Calibri"/>
                <a:cs typeface="Calibri"/>
              </a:rPr>
              <a:t> that visualizes scenario-based enrollment forecasts (Baseline, Optimistic, Pessimistic).</a:t>
            </a:r>
            <a:endParaRPr lang="en-US" altLang="en-US" sz="2000" b="0" i="0" u="none" strike="noStrike" cap="none" normalizeH="0" baseline="0" dirty="0">
              <a:ln>
                <a:noFill/>
              </a:ln>
              <a:effectLst/>
              <a:latin typeface="Calibri"/>
              <a:ea typeface="Calibri"/>
              <a:cs typeface="Calibri"/>
            </a:endParaRPr>
          </a:p>
          <a:p>
            <a:pPr eaLnBrk="0" fontAlgn="base" hangingPunct="0">
              <a:spcBef>
                <a:spcPct val="0"/>
              </a:spcBef>
              <a:spcAft>
                <a:spcPct val="0"/>
              </a:spcAft>
            </a:pPr>
            <a:r>
              <a:rPr kumimoji="0" lang="en-US" altLang="en-US" sz="2000" b="1" i="0" u="none" strike="noStrike" cap="none" normalizeH="0" baseline="0" dirty="0">
                <a:ln>
                  <a:noFill/>
                </a:ln>
                <a:solidFill>
                  <a:srgbClr val="C00000"/>
                </a:solidFill>
                <a:effectLst/>
                <a:latin typeface="Calibri"/>
                <a:ea typeface="Calibri"/>
                <a:cs typeface="Calibri"/>
              </a:rPr>
              <a:t>Key Features</a:t>
            </a:r>
            <a:r>
              <a:rPr kumimoji="0" lang="en-US" altLang="en-US" sz="2000" b="0" i="0" u="none" strike="noStrike" cap="none" normalizeH="0" baseline="0" dirty="0">
                <a:ln>
                  <a:noFill/>
                </a:ln>
                <a:solidFill>
                  <a:srgbClr val="C00000"/>
                </a:solidFill>
                <a:effectLst/>
                <a:latin typeface="Calibri"/>
                <a:ea typeface="Calibri"/>
                <a:cs typeface="Calibri"/>
              </a:rPr>
              <a:t>:</a:t>
            </a:r>
            <a:endParaRPr lang="en-US" altLang="en-US" sz="2000" b="0" i="0" u="none" strike="noStrike" cap="none" normalizeH="0" baseline="0" dirty="0">
              <a:ln>
                <a:noFill/>
              </a:ln>
              <a:solidFill>
                <a:srgbClr val="C00000"/>
              </a:solidFill>
              <a:effectLst/>
              <a:latin typeface="Calibri"/>
              <a:ea typeface="Calibri"/>
              <a:cs typeface="Calibri"/>
            </a:endParaRPr>
          </a:p>
          <a:p>
            <a:pPr marL="742950" lvl="1" indent="-285750" eaLnBrk="0" fontAlgn="base" hangingPunct="0">
              <a:spcBef>
                <a:spcPct val="0"/>
              </a:spcBef>
              <a:spcAft>
                <a:spcPct val="0"/>
              </a:spcAft>
            </a:pPr>
            <a:r>
              <a:rPr kumimoji="0" lang="en-US" altLang="en-US" sz="2000" b="0" i="0" u="none" strike="noStrike" cap="none" normalizeH="0" baseline="0" dirty="0">
                <a:ln>
                  <a:noFill/>
                </a:ln>
                <a:effectLst/>
                <a:latin typeface="Calibri"/>
                <a:ea typeface="Calibri"/>
                <a:cs typeface="Calibri"/>
              </a:rPr>
              <a:t>Integration of machine learning model outputs for data-driven     predictions. </a:t>
            </a:r>
            <a:endParaRPr lang="en-US" altLang="en-US" sz="2000" b="0" i="0" u="none" strike="noStrike" cap="none" normalizeH="0" baseline="0" dirty="0">
              <a:ln>
                <a:noFill/>
              </a:ln>
              <a:effectLst/>
              <a:latin typeface="Calibri"/>
              <a:ea typeface="Calibri"/>
              <a:cs typeface="Calibri"/>
            </a:endParaRPr>
          </a:p>
          <a:p>
            <a:pPr marL="742950" lvl="1" indent="-285750" eaLnBrk="0" fontAlgn="base" hangingPunct="0">
              <a:spcBef>
                <a:spcPct val="0"/>
              </a:spcBef>
              <a:spcAft>
                <a:spcPct val="0"/>
              </a:spcAft>
            </a:pPr>
            <a:r>
              <a:rPr kumimoji="0" lang="en-US" altLang="en-US" sz="2000" b="0" i="0" u="none" strike="noStrike" cap="none" normalizeH="0" baseline="0" dirty="0">
                <a:ln>
                  <a:noFill/>
                </a:ln>
                <a:effectLst/>
                <a:latin typeface="Calibri"/>
                <a:ea typeface="Calibri"/>
                <a:cs typeface="Calibri"/>
              </a:rPr>
              <a:t>User interactivity with filters for </a:t>
            </a:r>
            <a:r>
              <a:rPr kumimoji="0" lang="en-US" altLang="en-US" sz="2000" b="1" i="0" u="none" strike="noStrike" cap="none" normalizeH="0" baseline="0" dirty="0">
                <a:ln>
                  <a:noFill/>
                </a:ln>
                <a:effectLst/>
                <a:latin typeface="Calibri"/>
                <a:ea typeface="Calibri"/>
                <a:cs typeface="Calibri"/>
              </a:rPr>
              <a:t>region, academic level, and year range</a:t>
            </a:r>
            <a:r>
              <a:rPr kumimoji="0" lang="en-US" altLang="en-US" sz="2000" b="0" i="0" u="none" strike="noStrike" cap="none" normalizeH="0" baseline="0" dirty="0">
                <a:ln>
                  <a:noFill/>
                </a:ln>
                <a:effectLst/>
                <a:latin typeface="Calibri"/>
                <a:ea typeface="Calibri"/>
                <a:cs typeface="Calibri"/>
              </a:rPr>
              <a:t> to explore trends dynamically. </a:t>
            </a:r>
            <a:endParaRPr lang="en-US" altLang="en-US" sz="2000" b="0" i="0" u="none" strike="noStrike" cap="none" normalizeH="0" baseline="0" dirty="0">
              <a:ln>
                <a:noFill/>
              </a:ln>
              <a:effectLst/>
              <a:latin typeface="Calibri"/>
              <a:ea typeface="Calibri"/>
              <a:cs typeface="Calibri"/>
            </a:endParaRPr>
          </a:p>
          <a:p>
            <a:pPr eaLnBrk="0" fontAlgn="base" hangingPunct="0">
              <a:spcBef>
                <a:spcPct val="0"/>
              </a:spcBef>
              <a:spcAft>
                <a:spcPct val="0"/>
              </a:spcAft>
            </a:pPr>
            <a:r>
              <a:rPr kumimoji="0" lang="en-US" altLang="en-US" sz="2000" b="1" i="0" u="none" strike="noStrike" cap="none" normalizeH="0" baseline="0" dirty="0">
                <a:ln>
                  <a:noFill/>
                </a:ln>
                <a:solidFill>
                  <a:srgbClr val="C00000"/>
                </a:solidFill>
                <a:effectLst/>
                <a:latin typeface="Calibri"/>
                <a:ea typeface="Calibri"/>
                <a:cs typeface="Calibri"/>
              </a:rPr>
              <a:t>Impact</a:t>
            </a:r>
            <a:r>
              <a:rPr kumimoji="0" lang="en-US" altLang="en-US" sz="2000" b="0" i="0" u="none" strike="noStrike" cap="none" normalizeH="0" baseline="0" dirty="0">
                <a:ln>
                  <a:noFill/>
                </a:ln>
                <a:solidFill>
                  <a:srgbClr val="C00000"/>
                </a:solidFill>
                <a:effectLst/>
                <a:latin typeface="Calibri"/>
                <a:ea typeface="Calibri"/>
                <a:cs typeface="Calibri"/>
              </a:rPr>
              <a:t>: </a:t>
            </a:r>
            <a:r>
              <a:rPr kumimoji="0" lang="en-US" altLang="en-US" sz="2000" b="0" i="0" u="none" strike="noStrike" cap="none" normalizeH="0" baseline="0" dirty="0">
                <a:ln>
                  <a:noFill/>
                </a:ln>
                <a:effectLst/>
                <a:latin typeface="Calibri"/>
                <a:ea typeface="Calibri"/>
                <a:cs typeface="Calibri"/>
              </a:rPr>
              <a:t>Helps university administrators and policymakers make informed decisions for strategic academic planning and resource allocation.</a:t>
            </a:r>
            <a:endParaRPr lang="en-US" altLang="en-US" sz="2000" b="0" i="0" u="none" strike="noStrike" cap="none" normalizeH="0" baseline="0" dirty="0">
              <a:ln>
                <a:noFill/>
              </a:ln>
              <a:effectLst/>
              <a:latin typeface="Calibri"/>
              <a:ea typeface="Calibri"/>
              <a:cs typeface="Calibri"/>
            </a:endParaRPr>
          </a:p>
          <a:p>
            <a:pPr eaLnBrk="0" fontAlgn="base" hangingPunct="0">
              <a:spcBef>
                <a:spcPct val="0"/>
              </a:spcBef>
              <a:spcAft>
                <a:spcPct val="0"/>
              </a:spcAf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 name="Slide Number Placeholder 1">
            <a:extLst>
              <a:ext uri="{FF2B5EF4-FFF2-40B4-BE49-F238E27FC236}">
                <a16:creationId xmlns:a16="http://schemas.microsoft.com/office/drawing/2014/main" id="{6F7FF825-FACA-3952-94AB-9527CBD2EE95}"/>
              </a:ext>
            </a:extLst>
          </p:cNvPr>
          <p:cNvSpPr>
            <a:spLocks noGrp="1"/>
          </p:cNvSpPr>
          <p:nvPr>
            <p:ph type="sldNum" sz="quarter" idx="12"/>
          </p:nvPr>
        </p:nvSpPr>
        <p:spPr>
          <a:prstGeom prst="rect">
            <a:avLst/>
          </a:prstGeom>
        </p:spPr>
        <p:txBody>
          <a:bodyPr/>
          <a:lstStyle/>
          <a:p>
            <a:fld id="{930176A1-BCF0-4712-97A6-6B495F55390B}" type="slidenum">
              <a:rPr lang="en-US" smtClean="0"/>
              <a:pPr/>
              <a:t>3</a:t>
            </a:fld>
            <a:endParaRPr lang="en-US"/>
          </a:p>
        </p:txBody>
      </p:sp>
    </p:spTree>
    <p:extLst>
      <p:ext uri="{BB962C8B-B14F-4D97-AF65-F5344CB8AC3E}">
        <p14:creationId xmlns:p14="http://schemas.microsoft.com/office/powerpoint/2010/main" val="2670230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5A4403-E1EB-2572-417A-8F9DEC62216D}"/>
              </a:ext>
            </a:extLst>
          </p:cNvPr>
          <p:cNvSpPr>
            <a:spLocks noGrp="1"/>
          </p:cNvSpPr>
          <p:nvPr>
            <p:ph type="title"/>
          </p:nvPr>
        </p:nvSpPr>
        <p:spPr>
          <a:xfrm>
            <a:off x="378771" y="457219"/>
            <a:ext cx="11582401" cy="792843"/>
          </a:xfrm>
        </p:spPr>
        <p:txBody>
          <a:bodyPr/>
          <a:lstStyle/>
          <a:p>
            <a:r>
              <a:rPr lang="en-GB" sz="2400" dirty="0">
                <a:latin typeface="Arial" panose="020B0604020202020204" pitchFamily="34" charset="0"/>
                <a:cs typeface="Arial" panose="020B0604020202020204" pitchFamily="34" charset="0"/>
              </a:rPr>
              <a:t>MEET THE TEAM :</a:t>
            </a:r>
          </a:p>
        </p:txBody>
      </p:sp>
      <p:sp>
        <p:nvSpPr>
          <p:cNvPr id="2" name="Slide Number Placeholder 1">
            <a:extLst>
              <a:ext uri="{FF2B5EF4-FFF2-40B4-BE49-F238E27FC236}">
                <a16:creationId xmlns:a16="http://schemas.microsoft.com/office/drawing/2014/main" id="{C5C3BCDF-BAFE-4F49-8699-5FAA334A9DBA}"/>
              </a:ext>
            </a:extLst>
          </p:cNvPr>
          <p:cNvSpPr>
            <a:spLocks noGrp="1"/>
          </p:cNvSpPr>
          <p:nvPr>
            <p:ph type="sldNum" idx="4294967295"/>
          </p:nvPr>
        </p:nvSpPr>
        <p:spPr>
          <a:xfrm>
            <a:off x="11707813" y="6446838"/>
            <a:ext cx="484187" cy="228600"/>
          </a:xfrm>
          <a:prstGeom prst="rect">
            <a:avLst/>
          </a:prstGeom>
        </p:spPr>
        <p:txBody>
          <a:bodyPr/>
          <a:lstStyle/>
          <a:p>
            <a:fld id="{4037B1B0-0345-4E15-985A-6BECCDBE474F}" type="slidenum">
              <a:rPr lang="en-US" smtClean="0"/>
              <a:pPr/>
              <a:t>4</a:t>
            </a:fld>
            <a:endParaRPr lang="en-US"/>
          </a:p>
        </p:txBody>
      </p:sp>
      <p:sp>
        <p:nvSpPr>
          <p:cNvPr id="5" name="Text Placeholder 4">
            <a:extLst>
              <a:ext uri="{FF2B5EF4-FFF2-40B4-BE49-F238E27FC236}">
                <a16:creationId xmlns:a16="http://schemas.microsoft.com/office/drawing/2014/main" id="{1695FE45-D0EC-0291-649E-2BF1A2749363}"/>
              </a:ext>
            </a:extLst>
          </p:cNvPr>
          <p:cNvSpPr>
            <a:spLocks noGrp="1"/>
          </p:cNvSpPr>
          <p:nvPr>
            <p:ph type="body" idx="4294967295"/>
          </p:nvPr>
        </p:nvSpPr>
        <p:spPr>
          <a:xfrm>
            <a:off x="2207253" y="1744576"/>
            <a:ext cx="3835400" cy="806450"/>
          </a:xfrm>
        </p:spPr>
        <p:txBody>
          <a:bodyPr>
            <a:normAutofit/>
          </a:bodyPr>
          <a:lstStyle/>
          <a:p>
            <a:r>
              <a:rPr lang="en-GB" sz="1600" dirty="0">
                <a:latin typeface="Berlin Sans FB"/>
              </a:rPr>
              <a:t>VENKATA NAGA SAI PRIYANKA BODDOJU</a:t>
            </a:r>
            <a:endParaRPr lang="en-US" sz="1600" dirty="0">
              <a:latin typeface="Berlin Sans FB"/>
            </a:endParaRPr>
          </a:p>
          <a:p>
            <a:r>
              <a:rPr lang="en-GB" sz="1600" dirty="0">
                <a:solidFill>
                  <a:srgbClr val="FFC000"/>
                </a:solidFill>
                <a:latin typeface="Arial Rounded MT Bold"/>
              </a:rPr>
              <a:t>(Team Lead , Data Engineer)</a:t>
            </a:r>
          </a:p>
        </p:txBody>
      </p:sp>
      <p:pic>
        <p:nvPicPr>
          <p:cNvPr id="28" name="Picture Placeholder 27" descr="A person wearing sunglasses and a beanie taking a selfie&#10;&#10;AI-generated content may be incorrect.">
            <a:extLst>
              <a:ext uri="{FF2B5EF4-FFF2-40B4-BE49-F238E27FC236}">
                <a16:creationId xmlns:a16="http://schemas.microsoft.com/office/drawing/2014/main" id="{9FD3F27A-3183-F6FD-028A-CA31D97358B7}"/>
              </a:ext>
            </a:extLst>
          </p:cNvPr>
          <p:cNvPicPr>
            <a:picLocks noGrp="1" noChangeAspect="1"/>
          </p:cNvPicPr>
          <p:nvPr>
            <p:ph type="pic" idx="4294967295"/>
          </p:nvPr>
        </p:nvPicPr>
        <p:blipFill>
          <a:blip r:embed="rId2"/>
          <a:srcRect t="10000" b="10000"/>
          <a:stretch/>
        </p:blipFill>
        <p:spPr>
          <a:xfrm>
            <a:off x="436504" y="2960881"/>
            <a:ext cx="1538288" cy="1539875"/>
          </a:xfrm>
        </p:spPr>
      </p:pic>
      <p:sp>
        <p:nvSpPr>
          <p:cNvPr id="7" name="Text Placeholder 6">
            <a:extLst>
              <a:ext uri="{FF2B5EF4-FFF2-40B4-BE49-F238E27FC236}">
                <a16:creationId xmlns:a16="http://schemas.microsoft.com/office/drawing/2014/main" id="{2F136DAA-0394-B52B-3CED-E74574027E4E}"/>
              </a:ext>
            </a:extLst>
          </p:cNvPr>
          <p:cNvSpPr>
            <a:spLocks noGrp="1"/>
          </p:cNvSpPr>
          <p:nvPr>
            <p:ph type="body" idx="4294967295"/>
          </p:nvPr>
        </p:nvSpPr>
        <p:spPr>
          <a:xfrm>
            <a:off x="2228209" y="3556918"/>
            <a:ext cx="3941763" cy="731837"/>
          </a:xfrm>
        </p:spPr>
        <p:txBody>
          <a:bodyPr/>
          <a:lstStyle/>
          <a:p>
            <a:r>
              <a:rPr lang="en-GB" sz="1600" dirty="0">
                <a:latin typeface="Berlin Sans FB"/>
              </a:rPr>
              <a:t>SANTOSH KUMAR SALADI</a:t>
            </a:r>
            <a:endParaRPr lang="en-US" sz="1600" dirty="0">
              <a:latin typeface="Berlin Sans FB"/>
            </a:endParaRPr>
          </a:p>
          <a:p>
            <a:r>
              <a:rPr lang="en-GB" sz="1600" dirty="0">
                <a:solidFill>
                  <a:srgbClr val="FFC000"/>
                </a:solidFill>
                <a:latin typeface="Arial Rounded MT Bold"/>
              </a:rPr>
              <a:t>(Machine Learning Engineer)</a:t>
            </a:r>
          </a:p>
        </p:txBody>
      </p:sp>
      <p:sp>
        <p:nvSpPr>
          <p:cNvPr id="9" name="Text Placeholder 8">
            <a:extLst>
              <a:ext uri="{FF2B5EF4-FFF2-40B4-BE49-F238E27FC236}">
                <a16:creationId xmlns:a16="http://schemas.microsoft.com/office/drawing/2014/main" id="{7D557A54-607C-ED97-7655-88825EBF8872}"/>
              </a:ext>
            </a:extLst>
          </p:cNvPr>
          <p:cNvSpPr>
            <a:spLocks noGrp="1"/>
          </p:cNvSpPr>
          <p:nvPr>
            <p:ph type="body" idx="4294967295"/>
          </p:nvPr>
        </p:nvSpPr>
        <p:spPr>
          <a:xfrm>
            <a:off x="2228209" y="5087864"/>
            <a:ext cx="2908300" cy="858837"/>
          </a:xfrm>
        </p:spPr>
        <p:txBody>
          <a:bodyPr/>
          <a:lstStyle/>
          <a:p>
            <a:r>
              <a:rPr lang="en-GB" sz="1600" dirty="0">
                <a:latin typeface="Berlin Sans FB"/>
              </a:rPr>
              <a:t>HARIKA SURAVARAPU</a:t>
            </a:r>
            <a:endParaRPr lang="en-US" sz="1600" dirty="0">
              <a:latin typeface="Berlin Sans FB"/>
            </a:endParaRPr>
          </a:p>
          <a:p>
            <a:r>
              <a:rPr lang="en-GB" sz="1600" dirty="0">
                <a:solidFill>
                  <a:srgbClr val="FFC000"/>
                </a:solidFill>
                <a:latin typeface="Arial Rounded MT Bold"/>
              </a:rPr>
              <a:t>(Data Engineer)</a:t>
            </a:r>
          </a:p>
        </p:txBody>
      </p:sp>
      <p:sp>
        <p:nvSpPr>
          <p:cNvPr id="11" name="Text Placeholder 10">
            <a:extLst>
              <a:ext uri="{FF2B5EF4-FFF2-40B4-BE49-F238E27FC236}">
                <a16:creationId xmlns:a16="http://schemas.microsoft.com/office/drawing/2014/main" id="{9C571168-909F-D478-30C0-4EC5D5177401}"/>
              </a:ext>
            </a:extLst>
          </p:cNvPr>
          <p:cNvSpPr>
            <a:spLocks noGrp="1"/>
          </p:cNvSpPr>
          <p:nvPr>
            <p:ph type="body" idx="4294967295"/>
          </p:nvPr>
        </p:nvSpPr>
        <p:spPr>
          <a:xfrm>
            <a:off x="8335963" y="3140993"/>
            <a:ext cx="3551237" cy="831850"/>
          </a:xfrm>
        </p:spPr>
        <p:txBody>
          <a:bodyPr/>
          <a:lstStyle/>
          <a:p>
            <a:r>
              <a:rPr lang="en-GB" sz="1600" dirty="0">
                <a:latin typeface="Berlin Sans FB"/>
              </a:rPr>
              <a:t>SAI KRISHNA TURANGI</a:t>
            </a:r>
            <a:endParaRPr lang="en-US" sz="1600" dirty="0">
              <a:latin typeface="Berlin Sans FB"/>
            </a:endParaRPr>
          </a:p>
          <a:p>
            <a:r>
              <a:rPr lang="en-GB" sz="1600" dirty="0">
                <a:solidFill>
                  <a:srgbClr val="FFC000"/>
                </a:solidFill>
                <a:latin typeface="Arial Rounded MT Bold"/>
              </a:rPr>
              <a:t>(Data Analyst)</a:t>
            </a:r>
          </a:p>
        </p:txBody>
      </p:sp>
      <p:sp>
        <p:nvSpPr>
          <p:cNvPr id="13" name="Text Placeholder 12">
            <a:extLst>
              <a:ext uri="{FF2B5EF4-FFF2-40B4-BE49-F238E27FC236}">
                <a16:creationId xmlns:a16="http://schemas.microsoft.com/office/drawing/2014/main" id="{B2955104-5E70-2A77-D2CD-9349A16CA78A}"/>
              </a:ext>
            </a:extLst>
          </p:cNvPr>
          <p:cNvSpPr>
            <a:spLocks noGrp="1"/>
          </p:cNvSpPr>
          <p:nvPr>
            <p:ph type="body" idx="4294967295"/>
          </p:nvPr>
        </p:nvSpPr>
        <p:spPr>
          <a:xfrm>
            <a:off x="8250238" y="1422400"/>
            <a:ext cx="3941762" cy="831850"/>
          </a:xfrm>
        </p:spPr>
        <p:txBody>
          <a:bodyPr/>
          <a:lstStyle/>
          <a:p>
            <a:r>
              <a:rPr lang="en-GB" sz="1600" dirty="0">
                <a:latin typeface="Berlin Sans FB"/>
              </a:rPr>
              <a:t>KRISHNA CHAITANYA VUTUKURU</a:t>
            </a:r>
            <a:endParaRPr lang="en-US" sz="1600" dirty="0">
              <a:latin typeface="Berlin Sans FB"/>
            </a:endParaRPr>
          </a:p>
          <a:p>
            <a:r>
              <a:rPr lang="en-GB" sz="1600" dirty="0">
                <a:solidFill>
                  <a:srgbClr val="FFC000"/>
                </a:solidFill>
                <a:latin typeface="Arial Rounded MT Bold"/>
              </a:rPr>
              <a:t>(Machine Learning Engineer)</a:t>
            </a:r>
          </a:p>
        </p:txBody>
      </p:sp>
      <p:sp>
        <p:nvSpPr>
          <p:cNvPr id="15" name="Text Placeholder 14">
            <a:extLst>
              <a:ext uri="{FF2B5EF4-FFF2-40B4-BE49-F238E27FC236}">
                <a16:creationId xmlns:a16="http://schemas.microsoft.com/office/drawing/2014/main" id="{F0B6ADEE-E91E-6CEA-E554-A9A18F820483}"/>
              </a:ext>
            </a:extLst>
          </p:cNvPr>
          <p:cNvSpPr>
            <a:spLocks noGrp="1"/>
          </p:cNvSpPr>
          <p:nvPr>
            <p:ph type="body" idx="4294967295"/>
          </p:nvPr>
        </p:nvSpPr>
        <p:spPr>
          <a:xfrm>
            <a:off x="8357280" y="4859586"/>
            <a:ext cx="2908300" cy="857250"/>
          </a:xfrm>
        </p:spPr>
        <p:txBody>
          <a:bodyPr/>
          <a:lstStyle/>
          <a:p>
            <a:r>
              <a:rPr lang="en-GB" sz="1600" dirty="0">
                <a:latin typeface="Berlin Sans FB"/>
              </a:rPr>
              <a:t>TEJA REDDY SOMA</a:t>
            </a:r>
            <a:endParaRPr lang="en-US" sz="1600" dirty="0">
              <a:latin typeface="Berlin Sans FB"/>
            </a:endParaRPr>
          </a:p>
          <a:p>
            <a:r>
              <a:rPr lang="en-GB" sz="1600" dirty="0">
                <a:solidFill>
                  <a:srgbClr val="FFC000"/>
                </a:solidFill>
                <a:latin typeface="Arial Rounded MT Bold"/>
              </a:rPr>
              <a:t>(Dashboard Developer)</a:t>
            </a:r>
          </a:p>
        </p:txBody>
      </p:sp>
      <p:pic>
        <p:nvPicPr>
          <p:cNvPr id="27" name="Picture Placeholder 26" descr="A person smiling at the camera&#10;&#10;AI-generated content may be incorrect.">
            <a:extLst>
              <a:ext uri="{FF2B5EF4-FFF2-40B4-BE49-F238E27FC236}">
                <a16:creationId xmlns:a16="http://schemas.microsoft.com/office/drawing/2014/main" id="{DB19875C-CDF0-E701-D940-035E98C83D42}"/>
              </a:ext>
            </a:extLst>
          </p:cNvPr>
          <p:cNvPicPr>
            <a:picLocks noGrp="1" noChangeAspect="1"/>
          </p:cNvPicPr>
          <p:nvPr>
            <p:ph type="pic" idx="4294967295"/>
          </p:nvPr>
        </p:nvPicPr>
        <p:blipFill>
          <a:blip r:embed="rId3"/>
          <a:srcRect t="25726" b="25726"/>
          <a:stretch/>
        </p:blipFill>
        <p:spPr>
          <a:xfrm>
            <a:off x="441709" y="1255713"/>
            <a:ext cx="1538288" cy="1538287"/>
          </a:xfrm>
        </p:spPr>
      </p:pic>
      <p:pic>
        <p:nvPicPr>
          <p:cNvPr id="30" name="Picture Placeholder 68" descr="A person sitting at a picnic table&#10;&#10;AI-generated content may be incorrect.">
            <a:extLst>
              <a:ext uri="{FF2B5EF4-FFF2-40B4-BE49-F238E27FC236}">
                <a16:creationId xmlns:a16="http://schemas.microsoft.com/office/drawing/2014/main" id="{968CE765-38AE-2CE9-2036-09544AC4D1DD}"/>
              </a:ext>
            </a:extLst>
          </p:cNvPr>
          <p:cNvPicPr>
            <a:picLocks noChangeAspect="1"/>
          </p:cNvPicPr>
          <p:nvPr/>
        </p:nvPicPr>
        <p:blipFill>
          <a:blip r:embed="rId4">
            <a:extLst>
              <a:ext uri="{28A0092B-C50C-407E-A947-70E740481C1C}">
                <a14:useLocalDpi xmlns:a14="http://schemas.microsoft.com/office/drawing/2010/main" val="0"/>
              </a:ext>
            </a:extLst>
          </a:blip>
          <a:srcRect t="12500" b="12500"/>
          <a:stretch>
            <a:fillRect/>
          </a:stretch>
        </p:blipFill>
        <p:spPr>
          <a:xfrm>
            <a:off x="425743" y="4747975"/>
            <a:ext cx="1559810" cy="1538617"/>
          </a:xfrm>
          <a:prstGeom prst="rect">
            <a:avLst/>
          </a:prstGeom>
        </p:spPr>
      </p:pic>
      <p:pic>
        <p:nvPicPr>
          <p:cNvPr id="32" name="Picture Placeholder 65" descr="A person with a beard and mustache wearing a blue and white plaid shirt&#10;&#10;AI-generated content may be incorrect.">
            <a:extLst>
              <a:ext uri="{FF2B5EF4-FFF2-40B4-BE49-F238E27FC236}">
                <a16:creationId xmlns:a16="http://schemas.microsoft.com/office/drawing/2014/main" id="{7792EAF1-C88F-B62C-366F-4655B438ED98}"/>
              </a:ext>
            </a:extLst>
          </p:cNvPr>
          <p:cNvPicPr>
            <a:picLocks noChangeAspect="1"/>
          </p:cNvPicPr>
          <p:nvPr/>
        </p:nvPicPr>
        <p:blipFill>
          <a:blip r:embed="rId5">
            <a:extLst>
              <a:ext uri="{28A0092B-C50C-407E-A947-70E740481C1C}">
                <a14:useLocalDpi xmlns:a14="http://schemas.microsoft.com/office/drawing/2010/main" val="0"/>
              </a:ext>
            </a:extLst>
          </a:blip>
          <a:srcRect t="11129" b="11129"/>
          <a:stretch>
            <a:fillRect/>
          </a:stretch>
        </p:blipFill>
        <p:spPr>
          <a:xfrm>
            <a:off x="6484363" y="2736799"/>
            <a:ext cx="1557403" cy="1567772"/>
          </a:xfrm>
          <a:prstGeom prst="rect">
            <a:avLst/>
          </a:prstGeom>
        </p:spPr>
      </p:pic>
      <p:pic>
        <p:nvPicPr>
          <p:cNvPr id="34" name="Picture Placeholder 6" descr="A person with a mustache and beard&#10;&#10;AI-generated content may be incorrect.">
            <a:extLst>
              <a:ext uri="{FF2B5EF4-FFF2-40B4-BE49-F238E27FC236}">
                <a16:creationId xmlns:a16="http://schemas.microsoft.com/office/drawing/2014/main" id="{F1B11A73-D552-5614-52F1-E566D449FD3F}"/>
              </a:ext>
            </a:extLst>
          </p:cNvPr>
          <p:cNvPicPr>
            <a:picLocks noChangeAspect="1"/>
          </p:cNvPicPr>
          <p:nvPr/>
        </p:nvPicPr>
        <p:blipFill>
          <a:blip r:embed="rId6"/>
          <a:srcRect t="11000" b="11000"/>
          <a:stretch/>
        </p:blipFill>
        <p:spPr>
          <a:xfrm>
            <a:off x="6465579" y="4500756"/>
            <a:ext cx="1578350" cy="1567772"/>
          </a:xfrm>
          <a:prstGeom prst="rect">
            <a:avLst/>
          </a:prstGeom>
        </p:spPr>
      </p:pic>
      <p:pic>
        <p:nvPicPr>
          <p:cNvPr id="36" name="Picture Placeholder 50" descr="A person with a mustache wearing a blue shirt&#10;&#10;AI-generated content may be incorrect.">
            <a:extLst>
              <a:ext uri="{FF2B5EF4-FFF2-40B4-BE49-F238E27FC236}">
                <a16:creationId xmlns:a16="http://schemas.microsoft.com/office/drawing/2014/main" id="{2E5E3BE7-91E5-3F30-3820-129EEF0A5DC7}"/>
              </a:ext>
            </a:extLst>
          </p:cNvPr>
          <p:cNvPicPr>
            <a:picLocks noChangeAspect="1"/>
          </p:cNvPicPr>
          <p:nvPr/>
        </p:nvPicPr>
        <p:blipFill>
          <a:blip r:embed="rId7">
            <a:extLst>
              <a:ext uri="{28A0092B-C50C-407E-A947-70E740481C1C}">
                <a14:useLocalDpi xmlns:a14="http://schemas.microsoft.com/office/drawing/2010/main" val="0"/>
              </a:ext>
            </a:extLst>
          </a:blip>
          <a:srcRect t="11684" b="11684"/>
          <a:stretch>
            <a:fillRect/>
          </a:stretch>
        </p:blipFill>
        <p:spPr>
          <a:xfrm>
            <a:off x="6484363" y="1013233"/>
            <a:ext cx="1538619" cy="1559243"/>
          </a:xfrm>
          <a:prstGeom prst="rect">
            <a:avLst/>
          </a:prstGeom>
        </p:spPr>
      </p:pic>
    </p:spTree>
    <p:extLst>
      <p:ext uri="{BB962C8B-B14F-4D97-AF65-F5344CB8AC3E}">
        <p14:creationId xmlns:p14="http://schemas.microsoft.com/office/powerpoint/2010/main" val="2530787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FE7-A6FA-4689-A30C-628FCBC12A88}"/>
              </a:ext>
            </a:extLst>
          </p:cNvPr>
          <p:cNvSpPr>
            <a:spLocks noGrp="1"/>
          </p:cNvSpPr>
          <p:nvPr>
            <p:ph type="title"/>
          </p:nvPr>
        </p:nvSpPr>
        <p:spPr>
          <a:xfrm>
            <a:off x="687786" y="1464996"/>
            <a:ext cx="5892123" cy="778583"/>
          </a:xfrm>
        </p:spPr>
        <p:txBody>
          <a:bodyPr anchor="ctr">
            <a:normAutofit/>
          </a:bodyPr>
          <a:lstStyle/>
          <a:p>
            <a:r>
              <a:rPr lang="en-US" dirty="0">
                <a:solidFill>
                  <a:schemeClr val="tx1"/>
                </a:solidFill>
              </a:rPr>
              <a:t>PROBLEM STATEMENT:</a:t>
            </a:r>
          </a:p>
        </p:txBody>
      </p:sp>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sz="quarter" idx="12"/>
          </p:nvPr>
        </p:nvSpPr>
        <p:spPr>
          <a:prstGeom prst="rect">
            <a:avLst/>
          </a:prstGeom>
        </p:spPr>
        <p:txBody>
          <a:bodyPr anchor="ctr">
            <a:normAutofit fontScale="25000" lnSpcReduction="20000"/>
          </a:bodyPr>
          <a:lstStyle/>
          <a:p>
            <a:pPr>
              <a:spcAft>
                <a:spcPts val="600"/>
              </a:spcAft>
            </a:pPr>
            <a:fld id="{4037B1B0-0345-4E15-985A-6BECCDBE474F}"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8E0A4E43-36B9-7887-3137-FE6B2F4A2866}"/>
              </a:ext>
            </a:extLst>
          </p:cNvPr>
          <p:cNvSpPr txBox="1"/>
          <p:nvPr/>
        </p:nvSpPr>
        <p:spPr>
          <a:xfrm>
            <a:off x="687786" y="2441328"/>
            <a:ext cx="10214801" cy="2862322"/>
          </a:xfrm>
          <a:prstGeom prst="rect">
            <a:avLst/>
          </a:prstGeom>
          <a:noFill/>
        </p:spPr>
        <p:txBody>
          <a:bodyPr wrap="square">
            <a:spAutoFit/>
          </a:bodyPr>
          <a:lstStyle/>
          <a:p>
            <a:pPr>
              <a:buNone/>
            </a:pP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The Core Challenge: </a:t>
            </a:r>
            <a:r>
              <a:rPr lang="en-IN" sz="2000" b="1" dirty="0">
                <a:latin typeface="Calibri" panose="020F0502020204030204" pitchFamily="34" charset="0"/>
                <a:ea typeface="Calibri" panose="020F0502020204030204" pitchFamily="34" charset="0"/>
                <a:cs typeface="Calibri" panose="020F0502020204030204" pitchFamily="34" charset="0"/>
              </a:rPr>
              <a:t>University </a:t>
            </a:r>
            <a:r>
              <a:rPr lang="en-IN" sz="2000" b="1" dirty="0" err="1">
                <a:latin typeface="Calibri" panose="020F0502020204030204" pitchFamily="34" charset="0"/>
                <a:ea typeface="Calibri" panose="020F0502020204030204" pitchFamily="34" charset="0"/>
                <a:cs typeface="Calibri" panose="020F0502020204030204" pitchFamily="34" charset="0"/>
              </a:rPr>
              <a:t>Enrollment</a:t>
            </a:r>
            <a:r>
              <a:rPr lang="en-IN" sz="2000" b="1" dirty="0">
                <a:latin typeface="Calibri" panose="020F0502020204030204" pitchFamily="34" charset="0"/>
                <a:ea typeface="Calibri" panose="020F0502020204030204" pitchFamily="34" charset="0"/>
                <a:cs typeface="Calibri" panose="020F0502020204030204" pitchFamily="34" charset="0"/>
              </a:rPr>
              <a:t> Dynamics</a:t>
            </a:r>
          </a:p>
          <a:p>
            <a:pPr>
              <a:buNone/>
            </a:pPr>
            <a:r>
              <a:rPr lang="en-IN" sz="2000" dirty="0">
                <a:latin typeface="Calibri" panose="020F0502020204030204" pitchFamily="34" charset="0"/>
                <a:ea typeface="Calibri" panose="020F0502020204030204" pitchFamily="34" charset="0"/>
                <a:cs typeface="Calibri" panose="020F0502020204030204" pitchFamily="34" charset="0"/>
              </a:rPr>
              <a:t>Universities are struggling to predict and manage enrolment due to three major hurdles:</a:t>
            </a:r>
          </a:p>
          <a:p>
            <a:pPr>
              <a:buNone/>
            </a:pP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None/>
            </a:pP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External Disruptions : </a:t>
            </a:r>
            <a:r>
              <a:rPr lang="en-IN" sz="2000" dirty="0">
                <a:latin typeface="Calibri" panose="020F0502020204030204" pitchFamily="34" charset="0"/>
                <a:ea typeface="Calibri" panose="020F0502020204030204" pitchFamily="34" charset="0"/>
                <a:cs typeface="Calibri" panose="020F0502020204030204" pitchFamily="34" charset="0"/>
              </a:rPr>
              <a:t>Government policies, global events, and economic shifts disrupt international student flows.</a:t>
            </a: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None/>
            </a:pP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Unstable </a:t>
            </a:r>
            <a:r>
              <a:rPr lang="en-IN" sz="2000" b="1" dirty="0" err="1">
                <a:solidFill>
                  <a:srgbClr val="FF0000"/>
                </a:solidFill>
                <a:latin typeface="Calibri" panose="020F0502020204030204" pitchFamily="34" charset="0"/>
                <a:ea typeface="Calibri" panose="020F0502020204030204" pitchFamily="34" charset="0"/>
                <a:cs typeface="Calibri" panose="020F0502020204030204" pitchFamily="34" charset="0"/>
              </a:rPr>
              <a:t>Enrollment</a:t>
            </a: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Trends : </a:t>
            </a:r>
            <a:r>
              <a:rPr lang="en-IN" sz="2000" dirty="0">
                <a:latin typeface="Calibri" panose="020F0502020204030204" pitchFamily="34" charset="0"/>
                <a:ea typeface="Calibri" panose="020F0502020204030204" pitchFamily="34" charset="0"/>
                <a:cs typeface="Calibri" panose="020F0502020204030204" pitchFamily="34" charset="0"/>
              </a:rPr>
              <a:t>Rapid demographic changes and evolving student preferences make forecasting difficult.</a:t>
            </a: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None/>
            </a:pPr>
            <a:r>
              <a:rPr lang="en-IN" sz="2000" b="1" dirty="0">
                <a:solidFill>
                  <a:srgbClr val="FF0000"/>
                </a:solidFill>
                <a:latin typeface="Calibri" panose="020F0502020204030204" pitchFamily="34" charset="0"/>
                <a:ea typeface="Calibri" panose="020F0502020204030204" pitchFamily="34" charset="0"/>
                <a:cs typeface="Calibri" panose="020F0502020204030204" pitchFamily="34" charset="0"/>
              </a:rPr>
              <a:t>Data Disconnection : </a:t>
            </a:r>
            <a:r>
              <a:rPr lang="en-IN" sz="2000" dirty="0">
                <a:latin typeface="Calibri" panose="020F0502020204030204" pitchFamily="34" charset="0"/>
                <a:ea typeface="Calibri" panose="020F0502020204030204" pitchFamily="34" charset="0"/>
                <a:cs typeface="Calibri" panose="020F0502020204030204" pitchFamily="34" charset="0"/>
              </a:rPr>
              <a:t>Fragmented data systems result in incomplete analysis and reactive decision-making.</a:t>
            </a:r>
          </a:p>
        </p:txBody>
      </p:sp>
    </p:spTree>
    <p:extLst>
      <p:ext uri="{BB962C8B-B14F-4D97-AF65-F5344CB8AC3E}">
        <p14:creationId xmlns:p14="http://schemas.microsoft.com/office/powerpoint/2010/main" val="98856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D273C-2DB3-7353-8643-E9689FF4CE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E55F9A-9821-E309-956A-6920FC3BE862}"/>
              </a:ext>
            </a:extLst>
          </p:cNvPr>
          <p:cNvSpPr>
            <a:spLocks noGrp="1"/>
          </p:cNvSpPr>
          <p:nvPr>
            <p:ph type="title"/>
          </p:nvPr>
        </p:nvSpPr>
        <p:spPr>
          <a:xfrm>
            <a:off x="527062" y="1041662"/>
            <a:ext cx="10571998" cy="970450"/>
          </a:xfrm>
        </p:spPr>
        <p:txBody>
          <a:bodyPr anchor="ctr">
            <a:normAutofit/>
          </a:bodyPr>
          <a:lstStyle/>
          <a:p>
            <a:r>
              <a:rPr lang="en-US" dirty="0">
                <a:solidFill>
                  <a:schemeClr val="tx1"/>
                </a:solidFill>
              </a:rPr>
              <a:t>TASK DEFINITION :</a:t>
            </a:r>
          </a:p>
        </p:txBody>
      </p:sp>
      <p:graphicFrame>
        <p:nvGraphicFramePr>
          <p:cNvPr id="11" name="Rectangle 5">
            <a:extLst>
              <a:ext uri="{FF2B5EF4-FFF2-40B4-BE49-F238E27FC236}">
                <a16:creationId xmlns:a16="http://schemas.microsoft.com/office/drawing/2014/main" id="{C746C268-D165-9DAF-5429-1BB71CD45828}"/>
              </a:ext>
            </a:extLst>
          </p:cNvPr>
          <p:cNvGraphicFramePr>
            <a:graphicFrameLocks noGrp="1"/>
          </p:cNvGraphicFramePr>
          <p:nvPr>
            <p:ph idx="1"/>
            <p:extLst>
              <p:ext uri="{D42A27DB-BD31-4B8C-83A1-F6EECF244321}">
                <p14:modId xmlns:p14="http://schemas.microsoft.com/office/powerpoint/2010/main" val="2011790469"/>
              </p:ext>
            </p:extLst>
          </p:nvPr>
        </p:nvGraphicFramePr>
        <p:xfrm>
          <a:off x="451514" y="2278925"/>
          <a:ext cx="10930484" cy="3971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37674B8-E6B2-8FEA-D2BE-D492078F2DC9}"/>
              </a:ext>
            </a:extLst>
          </p:cNvPr>
          <p:cNvSpPr>
            <a:spLocks noGrp="1"/>
          </p:cNvSpPr>
          <p:nvPr>
            <p:ph type="sldNum" sz="quarter" idx="12"/>
          </p:nvPr>
        </p:nvSpPr>
        <p:spPr>
          <a:prstGeom prst="rect">
            <a:avLst/>
          </a:prstGeom>
        </p:spPr>
        <p:txBody>
          <a:bodyPr anchor="ctr">
            <a:normAutofit fontScale="25000" lnSpcReduction="20000"/>
          </a:bodyPr>
          <a:lstStyle/>
          <a:p>
            <a:pPr>
              <a:spcAft>
                <a:spcPts val="600"/>
              </a:spcAft>
            </a:pPr>
            <a:fld id="{4037B1B0-0345-4E15-985A-6BECCDBE474F}" type="slidenum">
              <a:rPr lang="en-US" smtClean="0"/>
              <a:pPr>
                <a:spcAft>
                  <a:spcPts val="600"/>
                </a:spcAft>
              </a:pPr>
              <a:t>6</a:t>
            </a:fld>
            <a:endParaRPr lang="en-US"/>
          </a:p>
        </p:txBody>
      </p:sp>
    </p:spTree>
    <p:extLst>
      <p:ext uri="{BB962C8B-B14F-4D97-AF65-F5344CB8AC3E}">
        <p14:creationId xmlns:p14="http://schemas.microsoft.com/office/powerpoint/2010/main" val="345597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FE7-A6FA-4689-A30C-628FCBC12A88}"/>
              </a:ext>
            </a:extLst>
          </p:cNvPr>
          <p:cNvSpPr>
            <a:spLocks noGrp="1"/>
          </p:cNvSpPr>
          <p:nvPr>
            <p:ph type="title"/>
          </p:nvPr>
        </p:nvSpPr>
        <p:spPr>
          <a:xfrm>
            <a:off x="417921" y="1560570"/>
            <a:ext cx="11582401" cy="792843"/>
          </a:xfrm>
        </p:spPr>
        <p:txBody>
          <a:bodyPr/>
          <a:lstStyle/>
          <a:p>
            <a:r>
              <a:rPr lang="en-US" dirty="0">
                <a:solidFill>
                  <a:srgbClr val="C00000"/>
                </a:solidFill>
              </a:rPr>
              <a:t>METHODOLOGY :</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sz="quarter" idx="10"/>
          </p:nvPr>
        </p:nvSpPr>
        <p:spPr>
          <a:xfrm>
            <a:off x="304799" y="2414687"/>
            <a:ext cx="11582400" cy="3194261"/>
          </a:xfrm>
        </p:spPr>
        <p:txBody>
          <a:bodyPr vert="horz" lIns="91440" tIns="45720" rIns="91440" bIns="45720" rtlCol="0" anchor="t">
            <a:noAutofit/>
          </a:bodyPr>
          <a:lstStyle/>
          <a:p>
            <a:pPr marL="0" indent="0" algn="l">
              <a:lnSpc>
                <a:spcPct val="150000"/>
              </a:lnSpc>
              <a:buNone/>
            </a:pPr>
            <a:r>
              <a:rPr lang="en-US" sz="20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problem of forecasting international student enrollment trends will be addressed using machine learning models trained on historical enrollment data. A data-driven approach is essential to capture patterns influenced by multiple factors such as demographics, academic levels,</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and external policies.</a:t>
            </a:r>
          </a:p>
          <a:p>
            <a:pPr marL="0" indent="0" algn="l">
              <a:lnSpc>
                <a:spcPct val="150000"/>
              </a:lnSpc>
              <a:buNone/>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Machine learning enables scenario-based forecasting (Baseline, Optimistic, Pessimistic), allowing institutions to make informed decisions based on predicted trends. Traditional statistical methods may not capture complex, non-linear relationships in the data as effectively.</a:t>
            </a:r>
          </a:p>
        </p:txBody>
      </p:sp>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sz="quarter" idx="4294967295"/>
          </p:nvPr>
        </p:nvSpPr>
        <p:spPr>
          <a:xfrm>
            <a:off x="11129963" y="5916613"/>
            <a:ext cx="1062037" cy="490537"/>
          </a:xfrm>
          <a:prstGeom prst="rect">
            <a:avLst/>
          </a:prstGeom>
        </p:spPr>
        <p:txBody>
          <a:bodyPr/>
          <a:lstStyle/>
          <a:p>
            <a:fld id="{4037B1B0-0345-4E15-985A-6BECCDBE474F}" type="slidenum">
              <a:rPr lang="en-US" smtClean="0"/>
              <a:pPr/>
              <a:t>7</a:t>
            </a:fld>
            <a:endParaRPr lang="en-US"/>
          </a:p>
        </p:txBody>
      </p:sp>
    </p:spTree>
    <p:extLst>
      <p:ext uri="{BB962C8B-B14F-4D97-AF65-F5344CB8AC3E}">
        <p14:creationId xmlns:p14="http://schemas.microsoft.com/office/powerpoint/2010/main" val="362928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F021C-AA43-A5AF-B778-159D7307E082}"/>
              </a:ext>
            </a:extLst>
          </p:cNvPr>
          <p:cNvSpPr>
            <a:spLocks noGrp="1"/>
          </p:cNvSpPr>
          <p:nvPr>
            <p:ph type="title"/>
          </p:nvPr>
        </p:nvSpPr>
        <p:spPr>
          <a:xfrm>
            <a:off x="508342" y="685800"/>
            <a:ext cx="10571998" cy="970450"/>
          </a:xfrm>
        </p:spPr>
        <p:txBody>
          <a:bodyPr anchor="ctr">
            <a:normAutofit/>
          </a:bodyPr>
          <a:lstStyle/>
          <a:p>
            <a:r>
              <a:rPr lang="en-IN" dirty="0">
                <a:solidFill>
                  <a:schemeClr val="tx1"/>
                </a:solidFill>
              </a:rPr>
              <a:t>CHALLENGES &amp; DATA PHENOMENA :</a:t>
            </a:r>
          </a:p>
        </p:txBody>
      </p:sp>
      <p:graphicFrame>
        <p:nvGraphicFramePr>
          <p:cNvPr id="8" name="Rectangle 2">
            <a:extLst>
              <a:ext uri="{FF2B5EF4-FFF2-40B4-BE49-F238E27FC236}">
                <a16:creationId xmlns:a16="http://schemas.microsoft.com/office/drawing/2014/main" id="{577AEB1E-EFCA-D22B-8D03-13BE57711215}"/>
              </a:ext>
            </a:extLst>
          </p:cNvPr>
          <p:cNvGraphicFramePr>
            <a:graphicFrameLocks noGrp="1"/>
          </p:cNvGraphicFramePr>
          <p:nvPr>
            <p:ph sz="quarter" idx="10"/>
            <p:extLst>
              <p:ext uri="{D42A27DB-BD31-4B8C-83A1-F6EECF244321}">
                <p14:modId xmlns:p14="http://schemas.microsoft.com/office/powerpoint/2010/main" val="2610212503"/>
              </p:ext>
            </p:extLst>
          </p:nvPr>
        </p:nvGraphicFramePr>
        <p:xfrm>
          <a:off x="304800" y="1500188"/>
          <a:ext cx="11582400" cy="4672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EE306DF4-B8AA-C1F0-BB3C-0A26455DD0F8}"/>
              </a:ext>
            </a:extLst>
          </p:cNvPr>
          <p:cNvSpPr>
            <a:spLocks noGrp="1"/>
          </p:cNvSpPr>
          <p:nvPr>
            <p:ph type="sldNum" idx="4294967295"/>
          </p:nvPr>
        </p:nvSpPr>
        <p:spPr>
          <a:xfrm>
            <a:off x="11707813" y="6446838"/>
            <a:ext cx="484187" cy="228600"/>
          </a:xfrm>
          <a:prstGeom prst="rect">
            <a:avLst/>
          </a:prstGeom>
        </p:spPr>
        <p:txBody>
          <a:bodyPr anchor="ctr">
            <a:normAutofit fontScale="62500" lnSpcReduction="20000"/>
          </a:bodyPr>
          <a:lstStyle/>
          <a:p>
            <a:pPr>
              <a:spcAft>
                <a:spcPts val="600"/>
              </a:spcAft>
            </a:pPr>
            <a:fld id="{4037B1B0-0345-4E15-985A-6BECCDBE474F}" type="slidenum">
              <a:rPr lang="en-US" smtClean="0"/>
              <a:pPr>
                <a:spcAft>
                  <a:spcPts val="600"/>
                </a:spcAft>
              </a:pPr>
              <a:t>8</a:t>
            </a:fld>
            <a:endParaRPr lang="en-US"/>
          </a:p>
        </p:txBody>
      </p:sp>
    </p:spTree>
    <p:extLst>
      <p:ext uri="{BB962C8B-B14F-4D97-AF65-F5344CB8AC3E}">
        <p14:creationId xmlns:p14="http://schemas.microsoft.com/office/powerpoint/2010/main" val="390544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A61D1-027F-BF41-1259-A54E974068DF}"/>
              </a:ext>
            </a:extLst>
          </p:cNvPr>
          <p:cNvSpPr>
            <a:spLocks noGrp="1"/>
          </p:cNvSpPr>
          <p:nvPr>
            <p:ph type="title"/>
          </p:nvPr>
        </p:nvSpPr>
        <p:spPr>
          <a:xfrm>
            <a:off x="565607" y="623065"/>
            <a:ext cx="10571998" cy="970450"/>
          </a:xfrm>
        </p:spPr>
        <p:txBody>
          <a:bodyPr/>
          <a:lstStyle/>
          <a:p>
            <a:r>
              <a:rPr lang="en-GB" sz="4800" dirty="0">
                <a:solidFill>
                  <a:schemeClr val="tx1"/>
                </a:solidFill>
              </a:rPr>
              <a:t>MODELLING APPROACH </a:t>
            </a:r>
          </a:p>
        </p:txBody>
      </p:sp>
      <p:sp>
        <p:nvSpPr>
          <p:cNvPr id="4" name="Text Placeholder 3">
            <a:extLst>
              <a:ext uri="{FF2B5EF4-FFF2-40B4-BE49-F238E27FC236}">
                <a16:creationId xmlns:a16="http://schemas.microsoft.com/office/drawing/2014/main" id="{CA59B38A-72FB-E1FC-FADB-F4C644CA76EE}"/>
              </a:ext>
            </a:extLst>
          </p:cNvPr>
          <p:cNvSpPr>
            <a:spLocks noGrp="1"/>
          </p:cNvSpPr>
          <p:nvPr>
            <p:ph type="body" sz="quarter" idx="4294967295"/>
          </p:nvPr>
        </p:nvSpPr>
        <p:spPr>
          <a:xfrm>
            <a:off x="565607" y="1463004"/>
            <a:ext cx="4879975" cy="477837"/>
          </a:xfrm>
        </p:spPr>
        <p:txBody>
          <a:bodyPr>
            <a:normAutofit/>
          </a:bodyPr>
          <a:lstStyle/>
          <a:p>
            <a:r>
              <a:rPr lang="en-GB" b="1" dirty="0">
                <a:solidFill>
                  <a:schemeClr val="tx1"/>
                </a:solidFill>
              </a:rPr>
              <a:t>Algorithm Selection &amp; Trade-off’s :</a:t>
            </a:r>
            <a:endParaRPr lang="en-US" b="1" dirty="0">
              <a:solidFill>
                <a:schemeClr val="tx1"/>
              </a:solidFill>
            </a:endParaRPr>
          </a:p>
        </p:txBody>
      </p:sp>
      <p:sp>
        <p:nvSpPr>
          <p:cNvPr id="6" name="Rectangle 1">
            <a:extLst>
              <a:ext uri="{FF2B5EF4-FFF2-40B4-BE49-F238E27FC236}">
                <a16:creationId xmlns:a16="http://schemas.microsoft.com/office/drawing/2014/main" id="{4A5FF822-D410-0076-6BF3-46B85E6482BF}"/>
              </a:ext>
            </a:extLst>
          </p:cNvPr>
          <p:cNvSpPr>
            <a:spLocks noChangeArrowheads="1"/>
          </p:cNvSpPr>
          <p:nvPr/>
        </p:nvSpPr>
        <p:spPr bwMode="auto">
          <a:xfrm>
            <a:off x="358218" y="1940841"/>
            <a:ext cx="10779387"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Polynomial Regression</a:t>
            </a:r>
            <a:b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Models relationships using higher-degree equations to capture non-linearity.</a:t>
            </a:r>
            <a:b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Simple and interpretable but can overfit on complex trends.</a:t>
            </a:r>
            <a:endParaRPr lang="en-US" altLang="en-US" sz="2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lang="en-US" altLang="en-US" sz="12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Polynomial Regression</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Models relationships using higher-degree equations to capture non-linearity.</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Simple and interpretable but can overfit on complex trends.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sz="2000" b="1" dirty="0" err="1">
                <a:solidFill>
                  <a:srgbClr val="FF0000"/>
                </a:solidFill>
                <a:latin typeface="Calibri" panose="020F0502020204030204" pitchFamily="34" charset="0"/>
                <a:ea typeface="Calibri" panose="020F0502020204030204" pitchFamily="34" charset="0"/>
                <a:cs typeface="Calibri" panose="020F0502020204030204" pitchFamily="34" charset="0"/>
              </a:rPr>
              <a:t>XGBoost</a:t>
            </a: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&amp; </a:t>
            </a:r>
            <a:r>
              <a:rPr lang="en-US" sz="2000" b="1" dirty="0" err="1">
                <a:solidFill>
                  <a:srgbClr val="FF0000"/>
                </a:solidFill>
                <a:latin typeface="Calibri" panose="020F0502020204030204" pitchFamily="34" charset="0"/>
                <a:ea typeface="Calibri" panose="020F0502020204030204" pitchFamily="34" charset="0"/>
                <a:cs typeface="Calibri" panose="020F0502020204030204" pitchFamily="34" charset="0"/>
              </a:rPr>
              <a:t>CatBoost</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Powerful ML models that capture complex interactions and patterns.</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Highly accurate but require tuning and are resource-intensive.</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ARIMA </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Designed for time-series forecasting with seasonal and trend components.</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Ideal for temporal data but assumes stationarity and can be sensitive to noise.</a:t>
            </a: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4578624"/>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3F3F3F"/>
      </a:dk2>
      <a:lt2>
        <a:srgbClr val="F2F2F2"/>
      </a:lt2>
      <a:accent1>
        <a:srgbClr val="1C2B48"/>
      </a:accent1>
      <a:accent2>
        <a:srgbClr val="003366"/>
      </a:accent2>
      <a:accent3>
        <a:srgbClr val="FFCC33"/>
      </a:accent3>
      <a:accent4>
        <a:srgbClr val="00B9FF"/>
      </a:accent4>
      <a:accent5>
        <a:srgbClr val="091B2D"/>
      </a:accent5>
      <a:accent6>
        <a:srgbClr val="797979"/>
      </a:accent6>
      <a:hlink>
        <a:srgbClr val="40AFFF"/>
      </a:hlink>
      <a:folHlink>
        <a:srgbClr val="797979"/>
      </a:folHlink>
    </a:clrScheme>
    <a:fontScheme name="Custom 1">
      <a:majorFont>
        <a:latin typeface="Montserrat"/>
        <a:ea typeface=""/>
        <a:cs typeface=""/>
      </a:majorFont>
      <a:minorFont>
        <a:latin typeface="Montserra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1" id="{A73303A5-7DA9-9A45-AE09-3A206BF17C82}" vid="{BF2D5CD5-BE7B-834F-85E3-38D120B161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TotalTime>
  <Words>2375</Words>
  <Application>Microsoft Office PowerPoint</Application>
  <PresentationFormat>Widescreen</PresentationFormat>
  <Paragraphs>231</Paragraphs>
  <Slides>29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Amazon Ember Display</vt:lpstr>
      <vt:lpstr>Arial</vt:lpstr>
      <vt:lpstr>Arial Rounded MT Bold</vt:lpstr>
      <vt:lpstr>Berlin Sans FB</vt:lpstr>
      <vt:lpstr>Calibri</vt:lpstr>
      <vt:lpstr>Courier New</vt:lpstr>
      <vt:lpstr>Montserrat</vt:lpstr>
      <vt:lpstr>Montserrat Light</vt:lpstr>
      <vt:lpstr>Segoe UI</vt:lpstr>
      <vt:lpstr>Times New Roman</vt:lpstr>
      <vt:lpstr>Office Theme</vt:lpstr>
      <vt:lpstr>EDU PREDICT TOOL​ PREDICTING ENROLLMENT TRENDS IN​ HIGHER EDUCATION IN THE USA</vt:lpstr>
      <vt:lpstr>PowerPoint Presentation</vt:lpstr>
      <vt:lpstr>EDU PREDICT TOOL​ PREDICTING ENROLLMENT TRENDS IN​ HIGHER EDUCATION IN THE USA</vt:lpstr>
      <vt:lpstr>MEET THE TEAM :</vt:lpstr>
      <vt:lpstr>PROBLEM STATEMENT:</vt:lpstr>
      <vt:lpstr>TASK DEFINITION :</vt:lpstr>
      <vt:lpstr>METHODOLOGY :</vt:lpstr>
      <vt:lpstr>CHALLENGES &amp; DATA PHENOMENA :</vt:lpstr>
      <vt:lpstr>MODELLING APPROACH </vt:lpstr>
      <vt:lpstr>IMPLEMENTATION CHOICES :</vt:lpstr>
      <vt:lpstr>DATASET DESCRIPTION :</vt:lpstr>
      <vt:lpstr>DATASET PREPROCESSING :</vt:lpstr>
      <vt:lpstr>ENROLMENT TRENDS :</vt:lpstr>
      <vt:lpstr>PowerPoint Presentation</vt:lpstr>
      <vt:lpstr>UNDERGRADUATE &amp; GRADUATE ENROLMENT :</vt:lpstr>
      <vt:lpstr>PowerPoint Presentation</vt:lpstr>
      <vt:lpstr>CORRELATION DYNAMICS: THE IMPACT OF DATA ENCODING</vt:lpstr>
      <vt:lpstr>MODELS TESTED :</vt:lpstr>
      <vt:lpstr>MODEL RESULTS : Random Forest &amp; Polynomial Regression PERFORMANCE :</vt:lpstr>
      <vt:lpstr>MODEL RESULTS : XGBoost &amp; CatBoost PERFORMANCE :</vt:lpstr>
      <vt:lpstr>PowerPoint Presentation</vt:lpstr>
      <vt:lpstr>MODEL COMPARISON REPORT :</vt:lpstr>
      <vt:lpstr>MODEL COMPARISON :</vt:lpstr>
      <vt:lpstr>POWER BI INTEGRATION :</vt:lpstr>
      <vt:lpstr>POWER BI DASHBOARDS :</vt:lpstr>
      <vt:lpstr>FINAL M.V.P. (EduPredict Platform)</vt:lpstr>
      <vt:lpstr>FINAL M.V.P.</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Sai Krishna Turangi</cp:lastModifiedBy>
  <cp:revision>395</cp:revision>
  <dcterms:created xsi:type="dcterms:W3CDTF">2022-11-09T17:00:30Z</dcterms:created>
  <dcterms:modified xsi:type="dcterms:W3CDTF">2025-04-27T19:32:21Z</dcterms:modified>
</cp:coreProperties>
</file>